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Black Mango Medium" panose="02020A03060303060403" pitchFamily="18" charset="77"/>
      <p:regular r:id="rId15"/>
    </p:embeddedFont>
    <p:embeddedFont>
      <p:font typeface="Canva Sans" panose="020B0503030501040103" pitchFamily="34" charset="0"/>
      <p:regular r:id="rId16"/>
    </p:embeddedFont>
    <p:embeddedFont>
      <p:font typeface="Canva Sans Bold" panose="020B0803030501040103" pitchFamily="34" charset="0"/>
      <p:regular r:id="rId17"/>
      <p:bold r:id="rId18"/>
    </p:embeddedFont>
    <p:embeddedFont>
      <p:font typeface="Montserrat" pitchFamily="2" charset="77"/>
      <p:regular r:id="rId19"/>
      <p:bold r:id="rId20"/>
      <p:italic r:id="rId21"/>
      <p:boldItalic r:id="rId22"/>
    </p:embeddedFont>
    <p:embeddedFont>
      <p:font typeface="Open Sans" panose="020B0606030504020204" pitchFamily="34" charset="0"/>
      <p:regular r:id="rId23"/>
      <p:bold r:id="rId24"/>
      <p:italic r:id="rId25"/>
      <p:boldItalic r:id="rId26"/>
    </p:embeddedFont>
    <p:embeddedFont>
      <p:font typeface="Open Sans Bold" panose="020B0806030504020204" pitchFamily="34" charset="0"/>
      <p:regular r:id="rId27"/>
      <p:bold r:id="rId28"/>
    </p:embeddedFont>
    <p:embeddedFont>
      <p:font typeface="Open Sans Light" panose="020B0306030504020204" pitchFamily="34" charset="0"/>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79" autoAdjust="0"/>
  </p:normalViewPr>
  <p:slideViewPr>
    <p:cSldViewPr>
      <p:cViewPr varScale="1">
        <p:scale>
          <a:sx n="69" d="100"/>
          <a:sy n="69" d="100"/>
        </p:scale>
        <p:origin x="92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9.png"/><Relationship Id="rId2" Type="http://schemas.openxmlformats.org/officeDocument/2006/relationships/image" Target="../media/image2.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7.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42.png"/><Relationship Id="rId2" Type="http://schemas.openxmlformats.org/officeDocument/2006/relationships/image" Target="../media/image2.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40.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43.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7.png"/><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2.png"/><Relationship Id="rId16"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2.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3.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2.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5.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grpSp>
        <p:nvGrpSpPr>
          <p:cNvPr id="2" name="Group 2"/>
          <p:cNvGrpSpPr/>
          <p:nvPr/>
        </p:nvGrpSpPr>
        <p:grpSpPr>
          <a:xfrm>
            <a:off x="1325419" y="1168400"/>
            <a:ext cx="7239000" cy="7950200"/>
            <a:chOff x="0" y="0"/>
            <a:chExt cx="9652000" cy="10600267"/>
          </a:xfrm>
        </p:grpSpPr>
        <p:pic>
          <p:nvPicPr>
            <p:cNvPr id="3" name="Picture 3"/>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0"/>
              <a:ext cx="9652000" cy="10600267"/>
            </a:xfrm>
            <a:prstGeom prst="rect">
              <a:avLst/>
            </a:prstGeom>
          </p:spPr>
        </p:pic>
      </p:grpSp>
      <p:sp>
        <p:nvSpPr>
          <p:cNvPr id="4" name="TextBox 4"/>
          <p:cNvSpPr txBox="1"/>
          <p:nvPr/>
        </p:nvSpPr>
        <p:spPr>
          <a:xfrm>
            <a:off x="9144000" y="3746688"/>
            <a:ext cx="8498541" cy="3012699"/>
          </a:xfrm>
          <a:prstGeom prst="rect">
            <a:avLst/>
          </a:prstGeom>
        </p:spPr>
        <p:txBody>
          <a:bodyPr lIns="0" tIns="0" rIns="0" bIns="0" rtlCol="0" anchor="t">
            <a:spAutoFit/>
          </a:bodyPr>
          <a:lstStyle/>
          <a:p>
            <a:pPr>
              <a:lnSpc>
                <a:spcPts val="11678"/>
              </a:lnSpc>
            </a:pPr>
            <a:r>
              <a:rPr lang="en-US" sz="11563" dirty="0">
                <a:solidFill>
                  <a:srgbClr val="600E10"/>
                </a:solidFill>
                <a:latin typeface="Black Mango Medium"/>
              </a:rPr>
              <a:t>A TASTE OF TÜRKIYE</a:t>
            </a:r>
          </a:p>
        </p:txBody>
      </p:sp>
      <p:sp>
        <p:nvSpPr>
          <p:cNvPr id="5" name="TextBox 5"/>
          <p:cNvSpPr txBox="1"/>
          <p:nvPr/>
        </p:nvSpPr>
        <p:spPr>
          <a:xfrm>
            <a:off x="9144000" y="8054837"/>
            <a:ext cx="6269994" cy="466281"/>
          </a:xfrm>
          <a:prstGeom prst="rect">
            <a:avLst/>
          </a:prstGeom>
        </p:spPr>
        <p:txBody>
          <a:bodyPr lIns="0" tIns="0" rIns="0" bIns="0" rtlCol="0" anchor="t">
            <a:spAutoFit/>
          </a:bodyPr>
          <a:lstStyle/>
          <a:p>
            <a:pPr>
              <a:lnSpc>
                <a:spcPts val="3879"/>
              </a:lnSpc>
              <a:spcBef>
                <a:spcPct val="0"/>
              </a:spcBef>
            </a:pPr>
            <a:r>
              <a:rPr lang="en-US" sz="2770" dirty="0">
                <a:solidFill>
                  <a:srgbClr val="600E10"/>
                </a:solidFill>
                <a:latin typeface="Open Sans Light"/>
              </a:rPr>
              <a:t>The Rich Heritage of Turkish Wine</a:t>
            </a:r>
          </a:p>
        </p:txBody>
      </p:sp>
      <p:sp>
        <p:nvSpPr>
          <p:cNvPr id="6" name="Freeform 6"/>
          <p:cNvSpPr/>
          <p:nvPr/>
        </p:nvSpPr>
        <p:spPr>
          <a:xfrm>
            <a:off x="16055837" y="8054837"/>
            <a:ext cx="2232163" cy="2232163"/>
          </a:xfrm>
          <a:custGeom>
            <a:avLst/>
            <a:gdLst/>
            <a:ahLst/>
            <a:cxnLst/>
            <a:rect l="l" t="t" r="r" b="b"/>
            <a:pathLst>
              <a:path w="2232163" h="2232163">
                <a:moveTo>
                  <a:pt x="0" y="0"/>
                </a:moveTo>
                <a:lnTo>
                  <a:pt x="2232163" y="0"/>
                </a:lnTo>
                <a:lnTo>
                  <a:pt x="2232163" y="2232163"/>
                </a:lnTo>
                <a:lnTo>
                  <a:pt x="0" y="223216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sp>
        <p:nvSpPr>
          <p:cNvPr id="2" name="Freeform 2"/>
          <p:cNvSpPr/>
          <p:nvPr/>
        </p:nvSpPr>
        <p:spPr>
          <a:xfrm>
            <a:off x="16055837" y="8054837"/>
            <a:ext cx="2232163" cy="2232163"/>
          </a:xfrm>
          <a:custGeom>
            <a:avLst/>
            <a:gdLst/>
            <a:ahLst/>
            <a:cxnLst/>
            <a:rect l="l" t="t" r="r" b="b"/>
            <a:pathLst>
              <a:path w="2232163" h="2232163">
                <a:moveTo>
                  <a:pt x="0" y="0"/>
                </a:moveTo>
                <a:lnTo>
                  <a:pt x="2232163" y="0"/>
                </a:lnTo>
                <a:lnTo>
                  <a:pt x="2232163" y="2232163"/>
                </a:lnTo>
                <a:lnTo>
                  <a:pt x="0" y="2232163"/>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28700" y="429294"/>
            <a:ext cx="8710225" cy="1333500"/>
            <a:chOff x="0" y="0"/>
            <a:chExt cx="2294051" cy="351210"/>
          </a:xfrm>
        </p:grpSpPr>
        <p:sp>
          <p:nvSpPr>
            <p:cNvPr id="4" name="Freeform 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5" name="TextBox 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6" name="Freeform 6"/>
          <p:cNvSpPr/>
          <p:nvPr/>
        </p:nvSpPr>
        <p:spPr>
          <a:xfrm>
            <a:off x="1307676" y="625855"/>
            <a:ext cx="952500" cy="952500"/>
          </a:xfrm>
          <a:custGeom>
            <a:avLst/>
            <a:gdLst/>
            <a:ahLst/>
            <a:cxnLst/>
            <a:rect l="l" t="t" r="r" b="b"/>
            <a:pathLst>
              <a:path w="952500" h="952500">
                <a:moveTo>
                  <a:pt x="0" y="0"/>
                </a:moveTo>
                <a:lnTo>
                  <a:pt x="952500" y="0"/>
                </a:lnTo>
                <a:lnTo>
                  <a:pt x="952500" y="952500"/>
                </a:lnTo>
                <a:lnTo>
                  <a:pt x="0" y="952500"/>
                </a:lnTo>
                <a:lnTo>
                  <a:pt x="0" y="0"/>
                </a:lnTo>
                <a:close/>
              </a:path>
            </a:pathLst>
          </a:custGeo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2441445" y="762062"/>
            <a:ext cx="3212210"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Erdel Winery</a:t>
            </a:r>
          </a:p>
        </p:txBody>
      </p:sp>
      <p:grpSp>
        <p:nvGrpSpPr>
          <p:cNvPr id="8" name="Group 8"/>
          <p:cNvGrpSpPr/>
          <p:nvPr/>
        </p:nvGrpSpPr>
        <p:grpSpPr>
          <a:xfrm>
            <a:off x="1028700" y="2079715"/>
            <a:ext cx="8710225" cy="1333500"/>
            <a:chOff x="0" y="0"/>
            <a:chExt cx="2294051" cy="351210"/>
          </a:xfrm>
        </p:grpSpPr>
        <p:sp>
          <p:nvSpPr>
            <p:cNvPr id="9" name="Freeform 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0" name="TextBox 1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1" name="Freeform 11"/>
          <p:cNvSpPr/>
          <p:nvPr/>
        </p:nvSpPr>
        <p:spPr>
          <a:xfrm>
            <a:off x="1532813" y="2317840"/>
            <a:ext cx="727364" cy="952500"/>
          </a:xfrm>
          <a:custGeom>
            <a:avLst/>
            <a:gdLst/>
            <a:ahLst/>
            <a:cxnLst/>
            <a:rect l="l" t="t" r="r" b="b"/>
            <a:pathLst>
              <a:path w="727364" h="952500">
                <a:moveTo>
                  <a:pt x="0" y="0"/>
                </a:moveTo>
                <a:lnTo>
                  <a:pt x="727363" y="0"/>
                </a:lnTo>
                <a:lnTo>
                  <a:pt x="727363" y="952500"/>
                </a:lnTo>
                <a:lnTo>
                  <a:pt x="0" y="952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2441445" y="2371180"/>
            <a:ext cx="6241734"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55% Öküzgözü + 45% Syrah</a:t>
            </a:r>
          </a:p>
        </p:txBody>
      </p:sp>
      <p:grpSp>
        <p:nvGrpSpPr>
          <p:cNvPr id="13" name="Group 13"/>
          <p:cNvGrpSpPr/>
          <p:nvPr/>
        </p:nvGrpSpPr>
        <p:grpSpPr>
          <a:xfrm>
            <a:off x="1028700" y="3727540"/>
            <a:ext cx="8710225" cy="1333500"/>
            <a:chOff x="0" y="0"/>
            <a:chExt cx="2294051" cy="351210"/>
          </a:xfrm>
        </p:grpSpPr>
        <p:sp>
          <p:nvSpPr>
            <p:cNvPr id="14" name="Freeform 1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5" name="TextBox 1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6" name="Freeform 16"/>
          <p:cNvSpPr/>
          <p:nvPr/>
        </p:nvSpPr>
        <p:spPr>
          <a:xfrm>
            <a:off x="1517226" y="3918040"/>
            <a:ext cx="742950" cy="952500"/>
          </a:xfrm>
          <a:custGeom>
            <a:avLst/>
            <a:gdLst/>
            <a:ahLst/>
            <a:cxnLst/>
            <a:rect l="l" t="t" r="r" b="b"/>
            <a:pathLst>
              <a:path w="742950" h="952500">
                <a:moveTo>
                  <a:pt x="0" y="0"/>
                </a:moveTo>
                <a:lnTo>
                  <a:pt x="742950" y="0"/>
                </a:lnTo>
                <a:lnTo>
                  <a:pt x="742950" y="952500"/>
                </a:lnTo>
                <a:lnTo>
                  <a:pt x="0" y="952500"/>
                </a:lnTo>
                <a:lnTo>
                  <a:pt x="0" y="0"/>
                </a:lnTo>
                <a:close/>
              </a:path>
            </a:pathLst>
          </a:custGeom>
          <a: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2453351" y="4001860"/>
            <a:ext cx="4758630"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Denizli/Çal</a:t>
            </a:r>
          </a:p>
        </p:txBody>
      </p:sp>
      <p:grpSp>
        <p:nvGrpSpPr>
          <p:cNvPr id="18" name="Group 18"/>
          <p:cNvGrpSpPr/>
          <p:nvPr/>
        </p:nvGrpSpPr>
        <p:grpSpPr>
          <a:xfrm>
            <a:off x="1028700" y="5270590"/>
            <a:ext cx="8710225" cy="1333500"/>
            <a:chOff x="0" y="0"/>
            <a:chExt cx="2294051" cy="351210"/>
          </a:xfrm>
        </p:grpSpPr>
        <p:sp>
          <p:nvSpPr>
            <p:cNvPr id="19" name="Freeform 1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0" name="TextBox 2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1" name="Freeform 21"/>
          <p:cNvSpPr/>
          <p:nvPr/>
        </p:nvSpPr>
        <p:spPr>
          <a:xfrm>
            <a:off x="1393196" y="5487698"/>
            <a:ext cx="866980" cy="952500"/>
          </a:xfrm>
          <a:custGeom>
            <a:avLst/>
            <a:gdLst/>
            <a:ahLst/>
            <a:cxnLst/>
            <a:rect l="l" t="t" r="r" b="b"/>
            <a:pathLst>
              <a:path w="866980" h="952500">
                <a:moveTo>
                  <a:pt x="0" y="0"/>
                </a:moveTo>
                <a:lnTo>
                  <a:pt x="866980" y="0"/>
                </a:lnTo>
                <a:lnTo>
                  <a:pt x="866980" y="952500"/>
                </a:lnTo>
                <a:lnTo>
                  <a:pt x="0" y="952500"/>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TextBox 22"/>
          <p:cNvSpPr txBox="1"/>
          <p:nvPr/>
        </p:nvSpPr>
        <p:spPr>
          <a:xfrm>
            <a:off x="2441445" y="5278210"/>
            <a:ext cx="6241734" cy="1251585"/>
          </a:xfrm>
          <a:prstGeom prst="rect">
            <a:avLst/>
          </a:prstGeom>
        </p:spPr>
        <p:txBody>
          <a:bodyPr lIns="0" tIns="0" rIns="0" bIns="0" rtlCol="0" anchor="t">
            <a:spAutoFit/>
          </a:bodyPr>
          <a:lstStyle/>
          <a:p>
            <a:pPr>
              <a:lnSpc>
                <a:spcPts val="5040"/>
              </a:lnSpc>
            </a:pPr>
            <a:r>
              <a:rPr lang="en-US" sz="3600">
                <a:solidFill>
                  <a:srgbClr val="FFFFFF"/>
                </a:solidFill>
                <a:latin typeface="Canva Sans"/>
              </a:rPr>
              <a:t>Clay-limestone and mineral rich soils</a:t>
            </a:r>
          </a:p>
        </p:txBody>
      </p:sp>
      <p:grpSp>
        <p:nvGrpSpPr>
          <p:cNvPr id="23" name="Group 23"/>
          <p:cNvGrpSpPr/>
          <p:nvPr/>
        </p:nvGrpSpPr>
        <p:grpSpPr>
          <a:xfrm>
            <a:off x="1028700" y="6866856"/>
            <a:ext cx="8710225" cy="1333500"/>
            <a:chOff x="0" y="0"/>
            <a:chExt cx="2294051" cy="351210"/>
          </a:xfrm>
        </p:grpSpPr>
        <p:sp>
          <p:nvSpPr>
            <p:cNvPr id="24" name="Freeform 2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5" name="TextBox 2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6" name="Freeform 26"/>
          <p:cNvSpPr/>
          <p:nvPr/>
        </p:nvSpPr>
        <p:spPr>
          <a:xfrm>
            <a:off x="1340581" y="7057356"/>
            <a:ext cx="919595" cy="952500"/>
          </a:xfrm>
          <a:custGeom>
            <a:avLst/>
            <a:gdLst/>
            <a:ahLst/>
            <a:cxnLst/>
            <a:rect l="l" t="t" r="r" b="b"/>
            <a:pathLst>
              <a:path w="919595" h="952500">
                <a:moveTo>
                  <a:pt x="0" y="0"/>
                </a:moveTo>
                <a:lnTo>
                  <a:pt x="919595" y="0"/>
                </a:lnTo>
                <a:lnTo>
                  <a:pt x="919595" y="952500"/>
                </a:lnTo>
                <a:lnTo>
                  <a:pt x="0" y="952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TextBox 27"/>
          <p:cNvSpPr txBox="1"/>
          <p:nvPr/>
        </p:nvSpPr>
        <p:spPr>
          <a:xfrm>
            <a:off x="2441445" y="6910036"/>
            <a:ext cx="7012336" cy="1180465"/>
          </a:xfrm>
          <a:prstGeom prst="rect">
            <a:avLst/>
          </a:prstGeom>
        </p:spPr>
        <p:txBody>
          <a:bodyPr lIns="0" tIns="0" rIns="0" bIns="0" rtlCol="0" anchor="t">
            <a:spAutoFit/>
          </a:bodyPr>
          <a:lstStyle/>
          <a:p>
            <a:pPr>
              <a:lnSpc>
                <a:spcPts val="4760"/>
              </a:lnSpc>
            </a:pPr>
            <a:r>
              <a:rPr lang="en-US" sz="3400">
                <a:solidFill>
                  <a:srgbClr val="FFFFFF"/>
                </a:solidFill>
                <a:latin typeface="Canva Sans"/>
              </a:rPr>
              <a:t>Fermentation in stainless steel tanks </a:t>
            </a:r>
          </a:p>
        </p:txBody>
      </p:sp>
      <p:grpSp>
        <p:nvGrpSpPr>
          <p:cNvPr id="28" name="Group 28"/>
          <p:cNvGrpSpPr/>
          <p:nvPr/>
        </p:nvGrpSpPr>
        <p:grpSpPr>
          <a:xfrm>
            <a:off x="1028700" y="8524206"/>
            <a:ext cx="8710225" cy="1333500"/>
            <a:chOff x="0" y="0"/>
            <a:chExt cx="2294051" cy="351210"/>
          </a:xfrm>
        </p:grpSpPr>
        <p:sp>
          <p:nvSpPr>
            <p:cNvPr id="29" name="Freeform 2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30" name="TextBox 3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31" name="Freeform 31"/>
          <p:cNvSpPr/>
          <p:nvPr/>
        </p:nvSpPr>
        <p:spPr>
          <a:xfrm>
            <a:off x="1321964" y="8724231"/>
            <a:ext cx="938212" cy="952500"/>
          </a:xfrm>
          <a:custGeom>
            <a:avLst/>
            <a:gdLst/>
            <a:ahLst/>
            <a:cxnLst/>
            <a:rect l="l" t="t" r="r" b="b"/>
            <a:pathLst>
              <a:path w="938212" h="952500">
                <a:moveTo>
                  <a:pt x="0" y="0"/>
                </a:moveTo>
                <a:lnTo>
                  <a:pt x="938212" y="0"/>
                </a:lnTo>
                <a:lnTo>
                  <a:pt x="938212" y="952500"/>
                </a:lnTo>
                <a:lnTo>
                  <a:pt x="0" y="952500"/>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TextBox 32"/>
          <p:cNvSpPr txBox="1"/>
          <p:nvPr/>
        </p:nvSpPr>
        <p:spPr>
          <a:xfrm>
            <a:off x="2441445" y="8918257"/>
            <a:ext cx="7514812"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Öküzgözü means “Ox’s eye</a:t>
            </a:r>
          </a:p>
        </p:txBody>
      </p:sp>
      <p:grpSp>
        <p:nvGrpSpPr>
          <p:cNvPr id="33" name="Group 33"/>
          <p:cNvGrpSpPr/>
          <p:nvPr/>
        </p:nvGrpSpPr>
        <p:grpSpPr>
          <a:xfrm>
            <a:off x="10472559" y="0"/>
            <a:ext cx="7815441" cy="2042481"/>
            <a:chOff x="0" y="0"/>
            <a:chExt cx="3506882" cy="916486"/>
          </a:xfrm>
        </p:grpSpPr>
        <p:sp>
          <p:nvSpPr>
            <p:cNvPr id="34" name="Freeform 34"/>
            <p:cNvSpPr/>
            <p:nvPr/>
          </p:nvSpPr>
          <p:spPr>
            <a:xfrm>
              <a:off x="0" y="0"/>
              <a:ext cx="3506882" cy="916486"/>
            </a:xfrm>
            <a:custGeom>
              <a:avLst/>
              <a:gdLst/>
              <a:ahLst/>
              <a:cxnLst/>
              <a:rect l="l" t="t" r="r" b="b"/>
              <a:pathLst>
                <a:path w="3506882" h="916486">
                  <a:moveTo>
                    <a:pt x="0" y="0"/>
                  </a:moveTo>
                  <a:lnTo>
                    <a:pt x="3506882" y="0"/>
                  </a:lnTo>
                  <a:lnTo>
                    <a:pt x="3506882" y="916486"/>
                  </a:lnTo>
                  <a:lnTo>
                    <a:pt x="0" y="916486"/>
                  </a:lnTo>
                  <a:close/>
                </a:path>
              </a:pathLst>
            </a:custGeom>
            <a:solidFill>
              <a:srgbClr val="600E10"/>
            </a:solidFill>
          </p:spPr>
          <p:txBody>
            <a:bodyPr/>
            <a:lstStyle/>
            <a:p>
              <a:endParaRPr lang="en-US"/>
            </a:p>
          </p:txBody>
        </p:sp>
      </p:grpSp>
      <p:sp>
        <p:nvSpPr>
          <p:cNvPr id="35" name="TextBox 35"/>
          <p:cNvSpPr txBox="1"/>
          <p:nvPr/>
        </p:nvSpPr>
        <p:spPr>
          <a:xfrm>
            <a:off x="10319020" y="259431"/>
            <a:ext cx="7968980" cy="1637920"/>
          </a:xfrm>
          <a:prstGeom prst="rect">
            <a:avLst/>
          </a:prstGeom>
        </p:spPr>
        <p:txBody>
          <a:bodyPr lIns="0" tIns="0" rIns="0" bIns="0" rtlCol="0" anchor="t">
            <a:spAutoFit/>
          </a:bodyPr>
          <a:lstStyle/>
          <a:p>
            <a:pPr algn="ctr">
              <a:lnSpc>
                <a:spcPts val="6363"/>
              </a:lnSpc>
            </a:pPr>
            <a:r>
              <a:rPr lang="en-US" sz="6300">
                <a:solidFill>
                  <a:srgbClr val="FFFFFF"/>
                </a:solidFill>
                <a:latin typeface="Black Mango Medium"/>
              </a:rPr>
              <a:t>2020 </a:t>
            </a:r>
          </a:p>
          <a:p>
            <a:pPr algn="ctr">
              <a:lnSpc>
                <a:spcPts val="6363"/>
              </a:lnSpc>
            </a:pPr>
            <a:r>
              <a:rPr lang="en-US" sz="6300">
                <a:solidFill>
                  <a:srgbClr val="FFFFFF"/>
                </a:solidFill>
                <a:latin typeface="Black Mango Medium"/>
              </a:rPr>
              <a:t>ÖKÜZGÖZÜ-SYRAH</a:t>
            </a:r>
          </a:p>
        </p:txBody>
      </p:sp>
      <p:sp>
        <p:nvSpPr>
          <p:cNvPr id="36" name="Freeform 36"/>
          <p:cNvSpPr/>
          <p:nvPr/>
        </p:nvSpPr>
        <p:spPr>
          <a:xfrm>
            <a:off x="10472559" y="2146743"/>
            <a:ext cx="1734967" cy="7710963"/>
          </a:xfrm>
          <a:custGeom>
            <a:avLst/>
            <a:gdLst/>
            <a:ahLst/>
            <a:cxnLst/>
            <a:rect l="l" t="t" r="r" b="b"/>
            <a:pathLst>
              <a:path w="1734967" h="7710963">
                <a:moveTo>
                  <a:pt x="0" y="0"/>
                </a:moveTo>
                <a:lnTo>
                  <a:pt x="1734967" y="0"/>
                </a:lnTo>
                <a:lnTo>
                  <a:pt x="1734967" y="7710963"/>
                </a:lnTo>
                <a:lnTo>
                  <a:pt x="0" y="7710963"/>
                </a:lnTo>
                <a:lnTo>
                  <a:pt x="0" y="0"/>
                </a:lnTo>
                <a:close/>
              </a:path>
            </a:pathLst>
          </a:custGeom>
          <a:blipFill>
            <a:blip r:embed="rId15"/>
            <a:stretch>
              <a:fillRect/>
            </a:stretch>
          </a:blipFill>
        </p:spPr>
        <p:txBody>
          <a:bodyPr/>
          <a:lstStyle/>
          <a:p>
            <a:endParaRPr lang="en-US"/>
          </a:p>
        </p:txBody>
      </p:sp>
      <p:sp>
        <p:nvSpPr>
          <p:cNvPr id="37" name="Freeform 37"/>
          <p:cNvSpPr/>
          <p:nvPr/>
        </p:nvSpPr>
        <p:spPr>
          <a:xfrm>
            <a:off x="12721876" y="2102481"/>
            <a:ext cx="4563577" cy="4764375"/>
          </a:xfrm>
          <a:custGeom>
            <a:avLst/>
            <a:gdLst/>
            <a:ahLst/>
            <a:cxnLst/>
            <a:rect l="l" t="t" r="r" b="b"/>
            <a:pathLst>
              <a:path w="4563577" h="4764375">
                <a:moveTo>
                  <a:pt x="0" y="0"/>
                </a:moveTo>
                <a:lnTo>
                  <a:pt x="4563577" y="0"/>
                </a:lnTo>
                <a:lnTo>
                  <a:pt x="4563577" y="4764375"/>
                </a:lnTo>
                <a:lnTo>
                  <a:pt x="0" y="4764375"/>
                </a:lnTo>
                <a:lnTo>
                  <a:pt x="0" y="0"/>
                </a:lnTo>
                <a:close/>
              </a:path>
            </a:pathLst>
          </a:custGeom>
          <a:blipFill>
            <a:blip r:embed="rId16"/>
            <a:stretch>
              <a:fillRect/>
            </a:stretch>
          </a:blipFill>
        </p:spPr>
        <p:txBody>
          <a:bodyPr/>
          <a:lstStyle/>
          <a:p>
            <a:endParaRPr lang="en-US"/>
          </a:p>
        </p:txBody>
      </p:sp>
      <p:grpSp>
        <p:nvGrpSpPr>
          <p:cNvPr id="38" name="Group 38"/>
          <p:cNvGrpSpPr/>
          <p:nvPr/>
        </p:nvGrpSpPr>
        <p:grpSpPr>
          <a:xfrm>
            <a:off x="12721876" y="7076406"/>
            <a:ext cx="2816354" cy="2816354"/>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a:stretch>
            </a:blipFill>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sp>
        <p:nvSpPr>
          <p:cNvPr id="2" name="Freeform 2"/>
          <p:cNvSpPr/>
          <p:nvPr/>
        </p:nvSpPr>
        <p:spPr>
          <a:xfrm>
            <a:off x="16055837" y="8054837"/>
            <a:ext cx="2232163" cy="2232163"/>
          </a:xfrm>
          <a:custGeom>
            <a:avLst/>
            <a:gdLst/>
            <a:ahLst/>
            <a:cxnLst/>
            <a:rect l="l" t="t" r="r" b="b"/>
            <a:pathLst>
              <a:path w="2232163" h="2232163">
                <a:moveTo>
                  <a:pt x="0" y="0"/>
                </a:moveTo>
                <a:lnTo>
                  <a:pt x="2232163" y="0"/>
                </a:lnTo>
                <a:lnTo>
                  <a:pt x="2232163" y="2232163"/>
                </a:lnTo>
                <a:lnTo>
                  <a:pt x="0" y="2232163"/>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28700" y="429294"/>
            <a:ext cx="8710225" cy="1333500"/>
            <a:chOff x="0" y="0"/>
            <a:chExt cx="2294051" cy="351210"/>
          </a:xfrm>
        </p:grpSpPr>
        <p:sp>
          <p:nvSpPr>
            <p:cNvPr id="4" name="Freeform 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5" name="TextBox 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6" name="Freeform 6"/>
          <p:cNvSpPr/>
          <p:nvPr/>
        </p:nvSpPr>
        <p:spPr>
          <a:xfrm>
            <a:off x="1307676" y="625855"/>
            <a:ext cx="952500" cy="952500"/>
          </a:xfrm>
          <a:custGeom>
            <a:avLst/>
            <a:gdLst/>
            <a:ahLst/>
            <a:cxnLst/>
            <a:rect l="l" t="t" r="r" b="b"/>
            <a:pathLst>
              <a:path w="952500" h="952500">
                <a:moveTo>
                  <a:pt x="0" y="0"/>
                </a:moveTo>
                <a:lnTo>
                  <a:pt x="952500" y="0"/>
                </a:lnTo>
                <a:lnTo>
                  <a:pt x="952500" y="952500"/>
                </a:lnTo>
                <a:lnTo>
                  <a:pt x="0" y="952500"/>
                </a:lnTo>
                <a:lnTo>
                  <a:pt x="0" y="0"/>
                </a:lnTo>
                <a:close/>
              </a:path>
            </a:pathLst>
          </a:custGeo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028700" y="2079715"/>
            <a:ext cx="8710225" cy="1333500"/>
            <a:chOff x="0" y="0"/>
            <a:chExt cx="2294051" cy="351210"/>
          </a:xfrm>
        </p:grpSpPr>
        <p:sp>
          <p:nvSpPr>
            <p:cNvPr id="8" name="Freeform 8"/>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9" name="TextBox 9"/>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0" name="Freeform 10"/>
          <p:cNvSpPr/>
          <p:nvPr/>
        </p:nvSpPr>
        <p:spPr>
          <a:xfrm>
            <a:off x="1532813" y="2317840"/>
            <a:ext cx="727364" cy="952500"/>
          </a:xfrm>
          <a:custGeom>
            <a:avLst/>
            <a:gdLst/>
            <a:ahLst/>
            <a:cxnLst/>
            <a:rect l="l" t="t" r="r" b="b"/>
            <a:pathLst>
              <a:path w="727364" h="952500">
                <a:moveTo>
                  <a:pt x="0" y="0"/>
                </a:moveTo>
                <a:lnTo>
                  <a:pt x="727363" y="0"/>
                </a:lnTo>
                <a:lnTo>
                  <a:pt x="727363" y="952500"/>
                </a:lnTo>
                <a:lnTo>
                  <a:pt x="0" y="952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1028700" y="3727540"/>
            <a:ext cx="8710225" cy="1333500"/>
            <a:chOff x="0" y="0"/>
            <a:chExt cx="2294051" cy="351210"/>
          </a:xfrm>
        </p:grpSpPr>
        <p:sp>
          <p:nvSpPr>
            <p:cNvPr id="12" name="Freeform 12"/>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3" name="TextBox 13"/>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4" name="Freeform 14"/>
          <p:cNvSpPr/>
          <p:nvPr/>
        </p:nvSpPr>
        <p:spPr>
          <a:xfrm>
            <a:off x="1517226" y="3918040"/>
            <a:ext cx="742950" cy="952500"/>
          </a:xfrm>
          <a:custGeom>
            <a:avLst/>
            <a:gdLst/>
            <a:ahLst/>
            <a:cxnLst/>
            <a:rect l="l" t="t" r="r" b="b"/>
            <a:pathLst>
              <a:path w="742950" h="952500">
                <a:moveTo>
                  <a:pt x="0" y="0"/>
                </a:moveTo>
                <a:lnTo>
                  <a:pt x="742950" y="0"/>
                </a:lnTo>
                <a:lnTo>
                  <a:pt x="742950" y="952500"/>
                </a:lnTo>
                <a:lnTo>
                  <a:pt x="0" y="952500"/>
                </a:lnTo>
                <a:lnTo>
                  <a:pt x="0" y="0"/>
                </a:lnTo>
                <a:close/>
              </a:path>
            </a:pathLst>
          </a:custGeom>
          <a: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grpSp>
        <p:nvGrpSpPr>
          <p:cNvPr id="15" name="Group 15"/>
          <p:cNvGrpSpPr/>
          <p:nvPr/>
        </p:nvGrpSpPr>
        <p:grpSpPr>
          <a:xfrm>
            <a:off x="1028700" y="5270590"/>
            <a:ext cx="8710225" cy="1333500"/>
            <a:chOff x="0" y="0"/>
            <a:chExt cx="2294051" cy="351210"/>
          </a:xfrm>
        </p:grpSpPr>
        <p:sp>
          <p:nvSpPr>
            <p:cNvPr id="16" name="Freeform 16"/>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7" name="TextBox 17"/>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8" name="Freeform 18"/>
          <p:cNvSpPr/>
          <p:nvPr/>
        </p:nvSpPr>
        <p:spPr>
          <a:xfrm>
            <a:off x="1393196" y="5487698"/>
            <a:ext cx="866980" cy="952500"/>
          </a:xfrm>
          <a:custGeom>
            <a:avLst/>
            <a:gdLst/>
            <a:ahLst/>
            <a:cxnLst/>
            <a:rect l="l" t="t" r="r" b="b"/>
            <a:pathLst>
              <a:path w="866980" h="952500">
                <a:moveTo>
                  <a:pt x="0" y="0"/>
                </a:moveTo>
                <a:lnTo>
                  <a:pt x="866980" y="0"/>
                </a:lnTo>
                <a:lnTo>
                  <a:pt x="866980" y="952500"/>
                </a:lnTo>
                <a:lnTo>
                  <a:pt x="0" y="952500"/>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9" name="Group 19"/>
          <p:cNvGrpSpPr/>
          <p:nvPr/>
        </p:nvGrpSpPr>
        <p:grpSpPr>
          <a:xfrm>
            <a:off x="1028700" y="6866856"/>
            <a:ext cx="8710225" cy="1333500"/>
            <a:chOff x="0" y="0"/>
            <a:chExt cx="2294051" cy="351210"/>
          </a:xfrm>
        </p:grpSpPr>
        <p:sp>
          <p:nvSpPr>
            <p:cNvPr id="20" name="Freeform 20"/>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1" name="TextBox 21"/>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2" name="Freeform 22"/>
          <p:cNvSpPr/>
          <p:nvPr/>
        </p:nvSpPr>
        <p:spPr>
          <a:xfrm>
            <a:off x="1340581" y="7057356"/>
            <a:ext cx="919595" cy="952500"/>
          </a:xfrm>
          <a:custGeom>
            <a:avLst/>
            <a:gdLst/>
            <a:ahLst/>
            <a:cxnLst/>
            <a:rect l="l" t="t" r="r" b="b"/>
            <a:pathLst>
              <a:path w="919595" h="952500">
                <a:moveTo>
                  <a:pt x="0" y="0"/>
                </a:moveTo>
                <a:lnTo>
                  <a:pt x="919595" y="0"/>
                </a:lnTo>
                <a:lnTo>
                  <a:pt x="919595" y="952500"/>
                </a:lnTo>
                <a:lnTo>
                  <a:pt x="0" y="952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3" name="Group 23"/>
          <p:cNvGrpSpPr/>
          <p:nvPr/>
        </p:nvGrpSpPr>
        <p:grpSpPr>
          <a:xfrm>
            <a:off x="1028700" y="8524206"/>
            <a:ext cx="8710225" cy="1333500"/>
            <a:chOff x="0" y="0"/>
            <a:chExt cx="2294051" cy="351210"/>
          </a:xfrm>
        </p:grpSpPr>
        <p:sp>
          <p:nvSpPr>
            <p:cNvPr id="24" name="Freeform 2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5" name="TextBox 2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6" name="Freeform 26"/>
          <p:cNvSpPr/>
          <p:nvPr/>
        </p:nvSpPr>
        <p:spPr>
          <a:xfrm>
            <a:off x="1321964" y="8724231"/>
            <a:ext cx="938212" cy="952500"/>
          </a:xfrm>
          <a:custGeom>
            <a:avLst/>
            <a:gdLst/>
            <a:ahLst/>
            <a:cxnLst/>
            <a:rect l="l" t="t" r="r" b="b"/>
            <a:pathLst>
              <a:path w="938212" h="952500">
                <a:moveTo>
                  <a:pt x="0" y="0"/>
                </a:moveTo>
                <a:lnTo>
                  <a:pt x="938212" y="0"/>
                </a:lnTo>
                <a:lnTo>
                  <a:pt x="938212" y="952500"/>
                </a:lnTo>
                <a:lnTo>
                  <a:pt x="0" y="952500"/>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a:p>
        </p:txBody>
      </p:sp>
      <p:grpSp>
        <p:nvGrpSpPr>
          <p:cNvPr id="27" name="Group 27"/>
          <p:cNvGrpSpPr/>
          <p:nvPr/>
        </p:nvGrpSpPr>
        <p:grpSpPr>
          <a:xfrm>
            <a:off x="11761351" y="0"/>
            <a:ext cx="6526649" cy="2042481"/>
            <a:chOff x="0" y="0"/>
            <a:chExt cx="2928586" cy="916486"/>
          </a:xfrm>
        </p:grpSpPr>
        <p:sp>
          <p:nvSpPr>
            <p:cNvPr id="28" name="Freeform 28"/>
            <p:cNvSpPr/>
            <p:nvPr/>
          </p:nvSpPr>
          <p:spPr>
            <a:xfrm>
              <a:off x="0" y="0"/>
              <a:ext cx="2928586" cy="916486"/>
            </a:xfrm>
            <a:custGeom>
              <a:avLst/>
              <a:gdLst/>
              <a:ahLst/>
              <a:cxnLst/>
              <a:rect l="l" t="t" r="r" b="b"/>
              <a:pathLst>
                <a:path w="2928586" h="916486">
                  <a:moveTo>
                    <a:pt x="0" y="0"/>
                  </a:moveTo>
                  <a:lnTo>
                    <a:pt x="2928586" y="0"/>
                  </a:lnTo>
                  <a:lnTo>
                    <a:pt x="2928586" y="916486"/>
                  </a:lnTo>
                  <a:lnTo>
                    <a:pt x="0" y="916486"/>
                  </a:lnTo>
                  <a:close/>
                </a:path>
              </a:pathLst>
            </a:custGeom>
            <a:solidFill>
              <a:srgbClr val="600E10"/>
            </a:solidFill>
          </p:spPr>
          <p:txBody>
            <a:bodyPr/>
            <a:lstStyle/>
            <a:p>
              <a:endParaRPr lang="en-US"/>
            </a:p>
          </p:txBody>
        </p:sp>
      </p:grpSp>
      <p:sp>
        <p:nvSpPr>
          <p:cNvPr id="29" name="Freeform 29"/>
          <p:cNvSpPr/>
          <p:nvPr/>
        </p:nvSpPr>
        <p:spPr>
          <a:xfrm>
            <a:off x="11103585" y="2146743"/>
            <a:ext cx="1677134" cy="7710963"/>
          </a:xfrm>
          <a:custGeom>
            <a:avLst/>
            <a:gdLst/>
            <a:ahLst/>
            <a:cxnLst/>
            <a:rect l="l" t="t" r="r" b="b"/>
            <a:pathLst>
              <a:path w="1677134" h="7710963">
                <a:moveTo>
                  <a:pt x="0" y="0"/>
                </a:moveTo>
                <a:lnTo>
                  <a:pt x="1677134" y="0"/>
                </a:lnTo>
                <a:lnTo>
                  <a:pt x="1677134" y="7710963"/>
                </a:lnTo>
                <a:lnTo>
                  <a:pt x="0" y="7710963"/>
                </a:lnTo>
                <a:lnTo>
                  <a:pt x="0" y="0"/>
                </a:lnTo>
                <a:close/>
              </a:path>
            </a:pathLst>
          </a:custGeom>
          <a:blipFill>
            <a:blip r:embed="rId15"/>
            <a:stretch>
              <a:fillRect/>
            </a:stretch>
          </a:blipFill>
        </p:spPr>
        <p:txBody>
          <a:bodyPr/>
          <a:lstStyle/>
          <a:p>
            <a:endParaRPr lang="en-US"/>
          </a:p>
        </p:txBody>
      </p:sp>
      <p:grpSp>
        <p:nvGrpSpPr>
          <p:cNvPr id="30" name="Group 30"/>
          <p:cNvGrpSpPr/>
          <p:nvPr/>
        </p:nvGrpSpPr>
        <p:grpSpPr>
          <a:xfrm>
            <a:off x="13480028" y="7533606"/>
            <a:ext cx="2575809" cy="257580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a:stretch>
            </a:blipFill>
          </p:spPr>
          <p:txBody>
            <a:bodyPr/>
            <a:lstStyle/>
            <a:p>
              <a:endParaRPr lang="en-US"/>
            </a:p>
          </p:txBody>
        </p:sp>
      </p:grpSp>
      <p:sp>
        <p:nvSpPr>
          <p:cNvPr id="32" name="Freeform 32"/>
          <p:cNvSpPr/>
          <p:nvPr/>
        </p:nvSpPr>
        <p:spPr>
          <a:xfrm>
            <a:off x="13480028" y="2365349"/>
            <a:ext cx="4676367" cy="4692007"/>
          </a:xfrm>
          <a:custGeom>
            <a:avLst/>
            <a:gdLst/>
            <a:ahLst/>
            <a:cxnLst/>
            <a:rect l="l" t="t" r="r" b="b"/>
            <a:pathLst>
              <a:path w="4676367" h="4692007">
                <a:moveTo>
                  <a:pt x="0" y="0"/>
                </a:moveTo>
                <a:lnTo>
                  <a:pt x="4676367" y="0"/>
                </a:lnTo>
                <a:lnTo>
                  <a:pt x="4676367" y="4692007"/>
                </a:lnTo>
                <a:lnTo>
                  <a:pt x="0" y="4692007"/>
                </a:lnTo>
                <a:lnTo>
                  <a:pt x="0" y="0"/>
                </a:lnTo>
                <a:close/>
              </a:path>
            </a:pathLst>
          </a:custGeom>
          <a:blipFill>
            <a:blip r:embed="rId17"/>
            <a:stretch>
              <a:fillRect/>
            </a:stretch>
          </a:blipFill>
        </p:spPr>
        <p:txBody>
          <a:bodyPr/>
          <a:lstStyle/>
          <a:p>
            <a:endParaRPr lang="en-US"/>
          </a:p>
        </p:txBody>
      </p:sp>
      <p:sp>
        <p:nvSpPr>
          <p:cNvPr id="33" name="TextBox 33"/>
          <p:cNvSpPr txBox="1"/>
          <p:nvPr/>
        </p:nvSpPr>
        <p:spPr>
          <a:xfrm>
            <a:off x="2441445" y="762062"/>
            <a:ext cx="3212210"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Mozaik Winery</a:t>
            </a:r>
          </a:p>
        </p:txBody>
      </p:sp>
      <p:sp>
        <p:nvSpPr>
          <p:cNvPr id="34" name="TextBox 34"/>
          <p:cNvSpPr txBox="1"/>
          <p:nvPr/>
        </p:nvSpPr>
        <p:spPr>
          <a:xfrm>
            <a:off x="2441445" y="2371180"/>
            <a:ext cx="6702555"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50% Petit Verdot + 50% Rebo</a:t>
            </a:r>
          </a:p>
        </p:txBody>
      </p:sp>
      <p:sp>
        <p:nvSpPr>
          <p:cNvPr id="35" name="TextBox 35"/>
          <p:cNvSpPr txBox="1"/>
          <p:nvPr/>
        </p:nvSpPr>
        <p:spPr>
          <a:xfrm>
            <a:off x="2453351" y="4001860"/>
            <a:ext cx="4758630"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İzmir/Urla</a:t>
            </a:r>
          </a:p>
        </p:txBody>
      </p:sp>
      <p:sp>
        <p:nvSpPr>
          <p:cNvPr id="36" name="TextBox 36"/>
          <p:cNvSpPr txBox="1"/>
          <p:nvPr/>
        </p:nvSpPr>
        <p:spPr>
          <a:xfrm>
            <a:off x="2441445" y="5278210"/>
            <a:ext cx="6241734" cy="1251585"/>
          </a:xfrm>
          <a:prstGeom prst="rect">
            <a:avLst/>
          </a:prstGeom>
        </p:spPr>
        <p:txBody>
          <a:bodyPr lIns="0" tIns="0" rIns="0" bIns="0" rtlCol="0" anchor="t">
            <a:spAutoFit/>
          </a:bodyPr>
          <a:lstStyle/>
          <a:p>
            <a:pPr>
              <a:lnSpc>
                <a:spcPts val="5040"/>
              </a:lnSpc>
            </a:pPr>
            <a:r>
              <a:rPr lang="en-US" sz="3600">
                <a:solidFill>
                  <a:srgbClr val="FFFFFF"/>
                </a:solidFill>
                <a:latin typeface="Canva Sans"/>
              </a:rPr>
              <a:t>Yellow clay (calcareous) rich in limestone</a:t>
            </a:r>
          </a:p>
        </p:txBody>
      </p:sp>
      <p:sp>
        <p:nvSpPr>
          <p:cNvPr id="37" name="TextBox 37"/>
          <p:cNvSpPr txBox="1"/>
          <p:nvPr/>
        </p:nvSpPr>
        <p:spPr>
          <a:xfrm>
            <a:off x="2441445" y="6832690"/>
            <a:ext cx="7012336" cy="1417319"/>
          </a:xfrm>
          <a:prstGeom prst="rect">
            <a:avLst/>
          </a:prstGeom>
        </p:spPr>
        <p:txBody>
          <a:bodyPr lIns="0" tIns="0" rIns="0" bIns="0" rtlCol="0" anchor="t">
            <a:spAutoFit/>
          </a:bodyPr>
          <a:lstStyle/>
          <a:p>
            <a:pPr>
              <a:lnSpc>
                <a:spcPts val="3780"/>
              </a:lnSpc>
            </a:pPr>
            <a:r>
              <a:rPr lang="en-US" sz="2700">
                <a:solidFill>
                  <a:srgbClr val="FFFFFF"/>
                </a:solidFill>
                <a:latin typeface="Canva Sans"/>
              </a:rPr>
              <a:t>Maceration and Malolactic fermentation occur in American and French oak over 18 months</a:t>
            </a:r>
          </a:p>
        </p:txBody>
      </p:sp>
      <p:sp>
        <p:nvSpPr>
          <p:cNvPr id="38" name="TextBox 38"/>
          <p:cNvSpPr txBox="1"/>
          <p:nvPr/>
        </p:nvSpPr>
        <p:spPr>
          <a:xfrm>
            <a:off x="2286555" y="8497660"/>
            <a:ext cx="7012336" cy="1251585"/>
          </a:xfrm>
          <a:prstGeom prst="rect">
            <a:avLst/>
          </a:prstGeom>
        </p:spPr>
        <p:txBody>
          <a:bodyPr lIns="0" tIns="0" rIns="0" bIns="0" rtlCol="0" anchor="t">
            <a:spAutoFit/>
          </a:bodyPr>
          <a:lstStyle/>
          <a:p>
            <a:pPr>
              <a:lnSpc>
                <a:spcPts val="5040"/>
              </a:lnSpc>
            </a:pPr>
            <a:r>
              <a:rPr lang="en-US" sz="3600">
                <a:solidFill>
                  <a:srgbClr val="FFFFFF"/>
                </a:solidFill>
                <a:latin typeface="Canva Sans"/>
              </a:rPr>
              <a:t>Rebo is a dark-skinned crossing of Merlot and Teroldego</a:t>
            </a:r>
          </a:p>
        </p:txBody>
      </p:sp>
      <p:sp>
        <p:nvSpPr>
          <p:cNvPr id="39" name="TextBox 39"/>
          <p:cNvSpPr txBox="1"/>
          <p:nvPr/>
        </p:nvSpPr>
        <p:spPr>
          <a:xfrm>
            <a:off x="11942152" y="154245"/>
            <a:ext cx="6214243" cy="1637920"/>
          </a:xfrm>
          <a:prstGeom prst="rect">
            <a:avLst/>
          </a:prstGeom>
        </p:spPr>
        <p:txBody>
          <a:bodyPr lIns="0" tIns="0" rIns="0" bIns="0" rtlCol="0" anchor="t">
            <a:spAutoFit/>
          </a:bodyPr>
          <a:lstStyle/>
          <a:p>
            <a:pPr algn="ctr">
              <a:lnSpc>
                <a:spcPts val="6363"/>
              </a:lnSpc>
            </a:pPr>
            <a:r>
              <a:rPr lang="en-US" sz="6300">
                <a:solidFill>
                  <a:srgbClr val="FFFFFF"/>
                </a:solidFill>
                <a:latin typeface="Black Mango Medium"/>
              </a:rPr>
              <a:t>2013 PETIT VERDOT-REBO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sp>
        <p:nvSpPr>
          <p:cNvPr id="2" name="Freeform 2"/>
          <p:cNvSpPr/>
          <p:nvPr/>
        </p:nvSpPr>
        <p:spPr>
          <a:xfrm>
            <a:off x="12675084" y="2961925"/>
            <a:ext cx="5456778" cy="4363149"/>
          </a:xfrm>
          <a:custGeom>
            <a:avLst/>
            <a:gdLst/>
            <a:ahLst/>
            <a:cxnLst/>
            <a:rect l="l" t="t" r="r" b="b"/>
            <a:pathLst>
              <a:path w="5456778" h="4363149">
                <a:moveTo>
                  <a:pt x="0" y="0"/>
                </a:moveTo>
                <a:lnTo>
                  <a:pt x="5456778" y="0"/>
                </a:lnTo>
                <a:lnTo>
                  <a:pt x="5456778" y="4363150"/>
                </a:lnTo>
                <a:lnTo>
                  <a:pt x="0" y="4363150"/>
                </a:lnTo>
                <a:lnTo>
                  <a:pt x="0" y="0"/>
                </a:lnTo>
                <a:close/>
              </a:path>
            </a:pathLst>
          </a:custGeom>
          <a:blipFill>
            <a:blip r:embed="rId2"/>
            <a:stretch>
              <a:fillRect/>
            </a:stretch>
          </a:blipFill>
        </p:spPr>
        <p:txBody>
          <a:bodyPr/>
          <a:lstStyle/>
          <a:p>
            <a:endParaRPr lang="en-US"/>
          </a:p>
        </p:txBody>
      </p:sp>
      <p:sp>
        <p:nvSpPr>
          <p:cNvPr id="3" name="Freeform 3"/>
          <p:cNvSpPr/>
          <p:nvPr/>
        </p:nvSpPr>
        <p:spPr>
          <a:xfrm>
            <a:off x="16055837" y="8054837"/>
            <a:ext cx="2232163" cy="2232163"/>
          </a:xfrm>
          <a:custGeom>
            <a:avLst/>
            <a:gdLst/>
            <a:ahLst/>
            <a:cxnLst/>
            <a:rect l="l" t="t" r="r" b="b"/>
            <a:pathLst>
              <a:path w="2232163" h="2232163">
                <a:moveTo>
                  <a:pt x="0" y="0"/>
                </a:moveTo>
                <a:lnTo>
                  <a:pt x="2232163" y="0"/>
                </a:lnTo>
                <a:lnTo>
                  <a:pt x="2232163" y="2232163"/>
                </a:lnTo>
                <a:lnTo>
                  <a:pt x="0" y="2232163"/>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028700" y="429294"/>
            <a:ext cx="8710225" cy="1333500"/>
            <a:chOff x="0" y="0"/>
            <a:chExt cx="2294051" cy="351210"/>
          </a:xfrm>
        </p:grpSpPr>
        <p:sp>
          <p:nvSpPr>
            <p:cNvPr id="5" name="Freeform 5"/>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6" name="TextBox 6"/>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7" name="Freeform 7"/>
          <p:cNvSpPr/>
          <p:nvPr/>
        </p:nvSpPr>
        <p:spPr>
          <a:xfrm>
            <a:off x="1307676" y="625855"/>
            <a:ext cx="952500" cy="952500"/>
          </a:xfrm>
          <a:custGeom>
            <a:avLst/>
            <a:gdLst/>
            <a:ahLst/>
            <a:cxnLst/>
            <a:rect l="l" t="t" r="r" b="b"/>
            <a:pathLst>
              <a:path w="952500" h="952500">
                <a:moveTo>
                  <a:pt x="0" y="0"/>
                </a:moveTo>
                <a:lnTo>
                  <a:pt x="952500" y="0"/>
                </a:lnTo>
                <a:lnTo>
                  <a:pt x="952500" y="952500"/>
                </a:lnTo>
                <a:lnTo>
                  <a:pt x="0" y="952500"/>
                </a:lnTo>
                <a:lnTo>
                  <a:pt x="0" y="0"/>
                </a:lnTo>
                <a:close/>
              </a:path>
            </a:pathLst>
          </a:custGeo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8"/>
          <p:cNvGrpSpPr/>
          <p:nvPr/>
        </p:nvGrpSpPr>
        <p:grpSpPr>
          <a:xfrm>
            <a:off x="1028700" y="2079715"/>
            <a:ext cx="8710225" cy="1333500"/>
            <a:chOff x="0" y="0"/>
            <a:chExt cx="2294051" cy="351210"/>
          </a:xfrm>
        </p:grpSpPr>
        <p:sp>
          <p:nvSpPr>
            <p:cNvPr id="9" name="Freeform 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0" name="TextBox 1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1" name="Freeform 11"/>
          <p:cNvSpPr/>
          <p:nvPr/>
        </p:nvSpPr>
        <p:spPr>
          <a:xfrm>
            <a:off x="1532813" y="2317840"/>
            <a:ext cx="727364" cy="952500"/>
          </a:xfrm>
          <a:custGeom>
            <a:avLst/>
            <a:gdLst/>
            <a:ahLst/>
            <a:cxnLst/>
            <a:rect l="l" t="t" r="r" b="b"/>
            <a:pathLst>
              <a:path w="727364" h="952500">
                <a:moveTo>
                  <a:pt x="0" y="0"/>
                </a:moveTo>
                <a:lnTo>
                  <a:pt x="727363" y="0"/>
                </a:lnTo>
                <a:lnTo>
                  <a:pt x="727363" y="952500"/>
                </a:lnTo>
                <a:lnTo>
                  <a:pt x="0" y="952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2"/>
          <p:cNvGrpSpPr/>
          <p:nvPr/>
        </p:nvGrpSpPr>
        <p:grpSpPr>
          <a:xfrm>
            <a:off x="1028700" y="3727540"/>
            <a:ext cx="8710225" cy="1333500"/>
            <a:chOff x="0" y="0"/>
            <a:chExt cx="2294051" cy="351210"/>
          </a:xfrm>
        </p:grpSpPr>
        <p:sp>
          <p:nvSpPr>
            <p:cNvPr id="13" name="Freeform 13"/>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4" name="TextBox 14"/>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5" name="Freeform 15"/>
          <p:cNvSpPr/>
          <p:nvPr/>
        </p:nvSpPr>
        <p:spPr>
          <a:xfrm>
            <a:off x="1517226" y="3918040"/>
            <a:ext cx="742950" cy="952500"/>
          </a:xfrm>
          <a:custGeom>
            <a:avLst/>
            <a:gdLst/>
            <a:ahLst/>
            <a:cxnLst/>
            <a:rect l="l" t="t" r="r" b="b"/>
            <a:pathLst>
              <a:path w="742950" h="952500">
                <a:moveTo>
                  <a:pt x="0" y="0"/>
                </a:moveTo>
                <a:lnTo>
                  <a:pt x="742950" y="0"/>
                </a:lnTo>
                <a:lnTo>
                  <a:pt x="742950" y="952500"/>
                </a:lnTo>
                <a:lnTo>
                  <a:pt x="0" y="952500"/>
                </a:lnTo>
                <a:lnTo>
                  <a:pt x="0" y="0"/>
                </a:lnTo>
                <a:close/>
              </a:path>
            </a:pathLst>
          </a:custGeom>
          <a: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p:cNvGrpSpPr/>
          <p:nvPr/>
        </p:nvGrpSpPr>
        <p:grpSpPr>
          <a:xfrm>
            <a:off x="1028700" y="5270590"/>
            <a:ext cx="8710225" cy="1333500"/>
            <a:chOff x="0" y="0"/>
            <a:chExt cx="2294051" cy="351210"/>
          </a:xfrm>
        </p:grpSpPr>
        <p:sp>
          <p:nvSpPr>
            <p:cNvPr id="17" name="Freeform 17"/>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8" name="TextBox 18"/>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9" name="Freeform 19"/>
          <p:cNvSpPr/>
          <p:nvPr/>
        </p:nvSpPr>
        <p:spPr>
          <a:xfrm>
            <a:off x="1393196" y="5487698"/>
            <a:ext cx="866980" cy="952500"/>
          </a:xfrm>
          <a:custGeom>
            <a:avLst/>
            <a:gdLst/>
            <a:ahLst/>
            <a:cxnLst/>
            <a:rect l="l" t="t" r="r" b="b"/>
            <a:pathLst>
              <a:path w="866980" h="952500">
                <a:moveTo>
                  <a:pt x="0" y="0"/>
                </a:moveTo>
                <a:lnTo>
                  <a:pt x="866980" y="0"/>
                </a:lnTo>
                <a:lnTo>
                  <a:pt x="866980" y="952500"/>
                </a:lnTo>
                <a:lnTo>
                  <a:pt x="0" y="952500"/>
                </a:lnTo>
                <a:lnTo>
                  <a:pt x="0" y="0"/>
                </a:lnTo>
                <a:close/>
              </a:path>
            </a:pathLst>
          </a:custGeom>
          <a: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0" name="Group 20"/>
          <p:cNvGrpSpPr/>
          <p:nvPr/>
        </p:nvGrpSpPr>
        <p:grpSpPr>
          <a:xfrm>
            <a:off x="1028700" y="6866856"/>
            <a:ext cx="8710225" cy="1333500"/>
            <a:chOff x="0" y="0"/>
            <a:chExt cx="2294051" cy="351210"/>
          </a:xfrm>
        </p:grpSpPr>
        <p:sp>
          <p:nvSpPr>
            <p:cNvPr id="21" name="Freeform 21"/>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2" name="TextBox 22"/>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3" name="Freeform 23"/>
          <p:cNvSpPr/>
          <p:nvPr/>
        </p:nvSpPr>
        <p:spPr>
          <a:xfrm>
            <a:off x="1340581" y="7057356"/>
            <a:ext cx="919595" cy="952500"/>
          </a:xfrm>
          <a:custGeom>
            <a:avLst/>
            <a:gdLst/>
            <a:ahLst/>
            <a:cxnLst/>
            <a:rect l="l" t="t" r="r" b="b"/>
            <a:pathLst>
              <a:path w="919595" h="952500">
                <a:moveTo>
                  <a:pt x="0" y="0"/>
                </a:moveTo>
                <a:lnTo>
                  <a:pt x="919595" y="0"/>
                </a:lnTo>
                <a:lnTo>
                  <a:pt x="919595" y="952500"/>
                </a:lnTo>
                <a:lnTo>
                  <a:pt x="0" y="952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24" name="Group 24"/>
          <p:cNvGrpSpPr/>
          <p:nvPr/>
        </p:nvGrpSpPr>
        <p:grpSpPr>
          <a:xfrm>
            <a:off x="1028700" y="8524206"/>
            <a:ext cx="8710225" cy="1333500"/>
            <a:chOff x="0" y="0"/>
            <a:chExt cx="2294051" cy="351210"/>
          </a:xfrm>
        </p:grpSpPr>
        <p:sp>
          <p:nvSpPr>
            <p:cNvPr id="25" name="Freeform 25"/>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6" name="TextBox 26"/>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7" name="Freeform 27"/>
          <p:cNvSpPr/>
          <p:nvPr/>
        </p:nvSpPr>
        <p:spPr>
          <a:xfrm>
            <a:off x="1321964" y="8724231"/>
            <a:ext cx="938212" cy="952500"/>
          </a:xfrm>
          <a:custGeom>
            <a:avLst/>
            <a:gdLst/>
            <a:ahLst/>
            <a:cxnLst/>
            <a:rect l="l" t="t" r="r" b="b"/>
            <a:pathLst>
              <a:path w="938212" h="952500">
                <a:moveTo>
                  <a:pt x="0" y="0"/>
                </a:moveTo>
                <a:lnTo>
                  <a:pt x="938212" y="0"/>
                </a:lnTo>
                <a:lnTo>
                  <a:pt x="938212" y="952500"/>
                </a:lnTo>
                <a:lnTo>
                  <a:pt x="0" y="952500"/>
                </a:lnTo>
                <a:lnTo>
                  <a:pt x="0" y="0"/>
                </a:lnTo>
                <a:close/>
              </a:path>
            </a:pathLst>
          </a:custGeom>
          <a: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US"/>
          </a:p>
        </p:txBody>
      </p:sp>
      <p:grpSp>
        <p:nvGrpSpPr>
          <p:cNvPr id="28" name="Group 28"/>
          <p:cNvGrpSpPr/>
          <p:nvPr/>
        </p:nvGrpSpPr>
        <p:grpSpPr>
          <a:xfrm>
            <a:off x="13033536" y="0"/>
            <a:ext cx="5254464" cy="2042481"/>
            <a:chOff x="0" y="0"/>
            <a:chExt cx="2357741" cy="916486"/>
          </a:xfrm>
        </p:grpSpPr>
        <p:sp>
          <p:nvSpPr>
            <p:cNvPr id="29" name="Freeform 29"/>
            <p:cNvSpPr/>
            <p:nvPr/>
          </p:nvSpPr>
          <p:spPr>
            <a:xfrm>
              <a:off x="0" y="0"/>
              <a:ext cx="2357741" cy="916486"/>
            </a:xfrm>
            <a:custGeom>
              <a:avLst/>
              <a:gdLst/>
              <a:ahLst/>
              <a:cxnLst/>
              <a:rect l="l" t="t" r="r" b="b"/>
              <a:pathLst>
                <a:path w="2357741" h="916486">
                  <a:moveTo>
                    <a:pt x="0" y="0"/>
                  </a:moveTo>
                  <a:lnTo>
                    <a:pt x="2357741" y="0"/>
                  </a:lnTo>
                  <a:lnTo>
                    <a:pt x="2357741" y="916486"/>
                  </a:lnTo>
                  <a:lnTo>
                    <a:pt x="0" y="916486"/>
                  </a:lnTo>
                  <a:close/>
                </a:path>
              </a:pathLst>
            </a:custGeom>
            <a:solidFill>
              <a:srgbClr val="600E10"/>
            </a:solidFill>
          </p:spPr>
          <p:txBody>
            <a:bodyPr/>
            <a:lstStyle/>
            <a:p>
              <a:endParaRPr lang="en-US"/>
            </a:p>
          </p:txBody>
        </p:sp>
      </p:grpSp>
      <p:sp>
        <p:nvSpPr>
          <p:cNvPr id="30" name="Freeform 30"/>
          <p:cNvSpPr/>
          <p:nvPr/>
        </p:nvSpPr>
        <p:spPr>
          <a:xfrm>
            <a:off x="10316458" y="1762794"/>
            <a:ext cx="1998424" cy="7710963"/>
          </a:xfrm>
          <a:custGeom>
            <a:avLst/>
            <a:gdLst/>
            <a:ahLst/>
            <a:cxnLst/>
            <a:rect l="l" t="t" r="r" b="b"/>
            <a:pathLst>
              <a:path w="1998424" h="7710963">
                <a:moveTo>
                  <a:pt x="0" y="0"/>
                </a:moveTo>
                <a:lnTo>
                  <a:pt x="1998425" y="0"/>
                </a:lnTo>
                <a:lnTo>
                  <a:pt x="1998425" y="7710963"/>
                </a:lnTo>
                <a:lnTo>
                  <a:pt x="0" y="7710963"/>
                </a:lnTo>
                <a:lnTo>
                  <a:pt x="0" y="0"/>
                </a:lnTo>
                <a:close/>
              </a:path>
            </a:pathLst>
          </a:custGeom>
          <a:blipFill>
            <a:blip r:embed="rId16"/>
            <a:stretch>
              <a:fillRect/>
            </a:stretch>
          </a:blipFill>
        </p:spPr>
        <p:txBody>
          <a:bodyPr/>
          <a:lstStyle/>
          <a:p>
            <a:endParaRPr lang="en-US"/>
          </a:p>
        </p:txBody>
      </p:sp>
      <p:sp>
        <p:nvSpPr>
          <p:cNvPr id="31" name="TextBox 31"/>
          <p:cNvSpPr txBox="1"/>
          <p:nvPr/>
        </p:nvSpPr>
        <p:spPr>
          <a:xfrm>
            <a:off x="2441445" y="762062"/>
            <a:ext cx="3212210"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HUS Winery</a:t>
            </a:r>
          </a:p>
        </p:txBody>
      </p:sp>
      <p:sp>
        <p:nvSpPr>
          <p:cNvPr id="32" name="TextBox 32"/>
          <p:cNvSpPr txBox="1"/>
          <p:nvPr/>
        </p:nvSpPr>
        <p:spPr>
          <a:xfrm>
            <a:off x="2441445" y="2371180"/>
            <a:ext cx="6702555"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60% Carignan + 40% Alicante</a:t>
            </a:r>
          </a:p>
        </p:txBody>
      </p:sp>
      <p:sp>
        <p:nvSpPr>
          <p:cNvPr id="33" name="TextBox 33"/>
          <p:cNvSpPr txBox="1"/>
          <p:nvPr/>
        </p:nvSpPr>
        <p:spPr>
          <a:xfrm>
            <a:off x="2453351" y="4001860"/>
            <a:ext cx="5723736"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İzmir/Seferihisar/Beyler</a:t>
            </a:r>
          </a:p>
        </p:txBody>
      </p:sp>
      <p:sp>
        <p:nvSpPr>
          <p:cNvPr id="34" name="TextBox 34"/>
          <p:cNvSpPr txBox="1"/>
          <p:nvPr/>
        </p:nvSpPr>
        <p:spPr>
          <a:xfrm>
            <a:off x="2441445" y="5278210"/>
            <a:ext cx="6241734" cy="1251585"/>
          </a:xfrm>
          <a:prstGeom prst="rect">
            <a:avLst/>
          </a:prstGeom>
        </p:spPr>
        <p:txBody>
          <a:bodyPr lIns="0" tIns="0" rIns="0" bIns="0" rtlCol="0" anchor="t">
            <a:spAutoFit/>
          </a:bodyPr>
          <a:lstStyle/>
          <a:p>
            <a:pPr>
              <a:lnSpc>
                <a:spcPts val="5040"/>
              </a:lnSpc>
            </a:pPr>
            <a:r>
              <a:rPr lang="en-US" sz="3600">
                <a:solidFill>
                  <a:srgbClr val="FFFFFF"/>
                </a:solidFill>
                <a:latin typeface="Canva Sans"/>
              </a:rPr>
              <a:t>Schists and Slates with high iron content</a:t>
            </a:r>
          </a:p>
        </p:txBody>
      </p:sp>
      <p:sp>
        <p:nvSpPr>
          <p:cNvPr id="35" name="TextBox 35"/>
          <p:cNvSpPr txBox="1"/>
          <p:nvPr/>
        </p:nvSpPr>
        <p:spPr>
          <a:xfrm>
            <a:off x="2441445" y="6832690"/>
            <a:ext cx="6990401" cy="1417319"/>
          </a:xfrm>
          <a:prstGeom prst="rect">
            <a:avLst/>
          </a:prstGeom>
        </p:spPr>
        <p:txBody>
          <a:bodyPr lIns="0" tIns="0" rIns="0" bIns="0" rtlCol="0" anchor="t">
            <a:spAutoFit/>
          </a:bodyPr>
          <a:lstStyle/>
          <a:p>
            <a:pPr>
              <a:lnSpc>
                <a:spcPts val="3780"/>
              </a:lnSpc>
            </a:pPr>
            <a:r>
              <a:rPr lang="en-US" sz="2700">
                <a:solidFill>
                  <a:srgbClr val="FFFFFF"/>
                </a:solidFill>
                <a:latin typeface="Canva Sans"/>
              </a:rPr>
              <a:t>Carignan ages for 15 months in new French oak barrels. Alicante undergoes fermentation in a stainless steel tank</a:t>
            </a:r>
          </a:p>
        </p:txBody>
      </p:sp>
      <p:sp>
        <p:nvSpPr>
          <p:cNvPr id="36" name="TextBox 36"/>
          <p:cNvSpPr txBox="1"/>
          <p:nvPr/>
        </p:nvSpPr>
        <p:spPr>
          <a:xfrm>
            <a:off x="2441445" y="8599170"/>
            <a:ext cx="7514812" cy="1251585"/>
          </a:xfrm>
          <a:prstGeom prst="rect">
            <a:avLst/>
          </a:prstGeom>
        </p:spPr>
        <p:txBody>
          <a:bodyPr lIns="0" tIns="0" rIns="0" bIns="0" rtlCol="0" anchor="t">
            <a:spAutoFit/>
          </a:bodyPr>
          <a:lstStyle/>
          <a:p>
            <a:pPr>
              <a:lnSpc>
                <a:spcPts val="5040"/>
              </a:lnSpc>
            </a:pPr>
            <a:r>
              <a:rPr lang="en-US" sz="3600">
                <a:solidFill>
                  <a:srgbClr val="FFFFFF"/>
                </a:solidFill>
                <a:latin typeface="Canva Sans"/>
              </a:rPr>
              <a:t>Alicante is a teinturier grape known for its red flesh</a:t>
            </a:r>
          </a:p>
        </p:txBody>
      </p:sp>
      <p:sp>
        <p:nvSpPr>
          <p:cNvPr id="37" name="TextBox 37"/>
          <p:cNvSpPr txBox="1"/>
          <p:nvPr/>
        </p:nvSpPr>
        <p:spPr>
          <a:xfrm>
            <a:off x="13148614" y="266890"/>
            <a:ext cx="5024308" cy="1637920"/>
          </a:xfrm>
          <a:prstGeom prst="rect">
            <a:avLst/>
          </a:prstGeom>
        </p:spPr>
        <p:txBody>
          <a:bodyPr lIns="0" tIns="0" rIns="0" bIns="0" rtlCol="0" anchor="t">
            <a:spAutoFit/>
          </a:bodyPr>
          <a:lstStyle/>
          <a:p>
            <a:pPr algn="ctr">
              <a:lnSpc>
                <a:spcPts val="6363"/>
              </a:lnSpc>
            </a:pPr>
            <a:r>
              <a:rPr lang="en-US" sz="6300">
                <a:solidFill>
                  <a:srgbClr val="FFFFFF"/>
                </a:solidFill>
                <a:latin typeface="Black Mango Medium"/>
              </a:rPr>
              <a:t>2020 SUPERNOVA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hqprint">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5621127" y="2069281"/>
            <a:ext cx="5193084" cy="1617141"/>
          </a:xfrm>
          <a:prstGeom prst="rect">
            <a:avLst/>
          </a:prstGeom>
        </p:spPr>
        <p:txBody>
          <a:bodyPr lIns="0" tIns="0" rIns="0" bIns="0" rtlCol="0" anchor="t">
            <a:spAutoFit/>
          </a:bodyPr>
          <a:lstStyle/>
          <a:p>
            <a:pPr>
              <a:lnSpc>
                <a:spcPts val="4368"/>
              </a:lnSpc>
            </a:pPr>
            <a:r>
              <a:rPr lang="en-US" sz="3120">
                <a:solidFill>
                  <a:srgbClr val="600E10"/>
                </a:solidFill>
                <a:latin typeface="Open Sans"/>
              </a:rPr>
              <a:t>+571-331-5734</a:t>
            </a:r>
          </a:p>
          <a:p>
            <a:pPr>
              <a:lnSpc>
                <a:spcPts val="4368"/>
              </a:lnSpc>
            </a:pPr>
            <a:r>
              <a:rPr lang="en-US" sz="3120">
                <a:solidFill>
                  <a:srgbClr val="600E10"/>
                </a:solidFill>
                <a:latin typeface="Open Sans Light"/>
              </a:rPr>
              <a:t>hello@rubyimportswine.com</a:t>
            </a:r>
          </a:p>
          <a:p>
            <a:pPr>
              <a:lnSpc>
                <a:spcPts val="4368"/>
              </a:lnSpc>
              <a:spcBef>
                <a:spcPct val="0"/>
              </a:spcBef>
            </a:pPr>
            <a:r>
              <a:rPr lang="en-US" sz="3120">
                <a:solidFill>
                  <a:srgbClr val="600E10"/>
                </a:solidFill>
                <a:latin typeface="Open Sans Light"/>
              </a:rPr>
              <a:t>rubyimportswine.com</a:t>
            </a:r>
          </a:p>
        </p:txBody>
      </p:sp>
      <p:grpSp>
        <p:nvGrpSpPr>
          <p:cNvPr id="4" name="Group 4"/>
          <p:cNvGrpSpPr/>
          <p:nvPr/>
        </p:nvGrpSpPr>
        <p:grpSpPr>
          <a:xfrm>
            <a:off x="10679423" y="2604030"/>
            <a:ext cx="1110083" cy="1110083"/>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00E10"/>
            </a:solidFill>
          </p:spPr>
          <p:txBody>
            <a:bodyPr/>
            <a:lstStyle/>
            <a:p>
              <a:endParaRPr lang="en-US"/>
            </a:p>
          </p:txBody>
        </p:sp>
      </p:grpSp>
      <p:sp>
        <p:nvSpPr>
          <p:cNvPr id="6" name="AutoShape 6"/>
          <p:cNvSpPr/>
          <p:nvPr/>
        </p:nvSpPr>
        <p:spPr>
          <a:xfrm>
            <a:off x="9435919" y="3690352"/>
            <a:ext cx="1871584" cy="0"/>
          </a:xfrm>
          <a:prstGeom prst="line">
            <a:avLst/>
          </a:prstGeom>
          <a:ln w="28575" cap="flat">
            <a:solidFill>
              <a:srgbClr val="600E10"/>
            </a:solidFill>
            <a:prstDash val="solid"/>
            <a:headEnd type="none" w="sm" len="sm"/>
            <a:tailEnd type="none" w="sm" len="sm"/>
          </a:ln>
        </p:spPr>
        <p:txBody>
          <a:bodyPr/>
          <a:lstStyle/>
          <a:p>
            <a:endParaRPr lang="en-US"/>
          </a:p>
        </p:txBody>
      </p:sp>
      <p:sp>
        <p:nvSpPr>
          <p:cNvPr id="7" name="AutoShape 7"/>
          <p:cNvSpPr/>
          <p:nvPr/>
        </p:nvSpPr>
        <p:spPr>
          <a:xfrm>
            <a:off x="11776306" y="1299450"/>
            <a:ext cx="0" cy="1880544"/>
          </a:xfrm>
          <a:prstGeom prst="line">
            <a:avLst/>
          </a:prstGeom>
          <a:ln w="28575" cap="flat">
            <a:solidFill>
              <a:srgbClr val="600E10"/>
            </a:solidFill>
            <a:prstDash val="solid"/>
            <a:headEnd type="none" w="sm" len="sm"/>
            <a:tailEnd type="none" w="sm" len="sm"/>
          </a:ln>
        </p:spPr>
        <p:txBody>
          <a:bodyPr/>
          <a:lstStyle/>
          <a:p>
            <a:endParaRPr lang="en-US"/>
          </a:p>
        </p:txBody>
      </p:sp>
      <p:sp>
        <p:nvSpPr>
          <p:cNvPr id="8" name="TextBox 8"/>
          <p:cNvSpPr txBox="1"/>
          <p:nvPr/>
        </p:nvSpPr>
        <p:spPr>
          <a:xfrm>
            <a:off x="5913168" y="1381661"/>
            <a:ext cx="5613338" cy="744771"/>
          </a:xfrm>
          <a:prstGeom prst="rect">
            <a:avLst/>
          </a:prstGeom>
        </p:spPr>
        <p:txBody>
          <a:bodyPr lIns="0" tIns="0" rIns="0" bIns="0" rtlCol="0" anchor="t">
            <a:spAutoFit/>
          </a:bodyPr>
          <a:lstStyle/>
          <a:p>
            <a:pPr>
              <a:lnSpc>
                <a:spcPts val="5657"/>
              </a:lnSpc>
            </a:pPr>
            <a:r>
              <a:rPr lang="en-US" sz="5601">
                <a:solidFill>
                  <a:srgbClr val="600E10"/>
                </a:solidFill>
                <a:latin typeface="Black Mango Medium"/>
              </a:rPr>
              <a:t>KEEP IN TOUCH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5974538" cy="8229600"/>
          </a:xfrm>
          <a:custGeom>
            <a:avLst/>
            <a:gdLst/>
            <a:ahLst/>
            <a:cxnLst/>
            <a:rect l="l" t="t" r="r" b="b"/>
            <a:pathLst>
              <a:path w="5974538" h="8229600">
                <a:moveTo>
                  <a:pt x="0" y="0"/>
                </a:moveTo>
                <a:lnTo>
                  <a:pt x="5974538" y="0"/>
                </a:lnTo>
                <a:lnTo>
                  <a:pt x="5974538" y="8229600"/>
                </a:lnTo>
                <a:lnTo>
                  <a:pt x="0" y="8229600"/>
                </a:lnTo>
                <a:lnTo>
                  <a:pt x="0" y="0"/>
                </a:lnTo>
                <a:close/>
              </a:path>
            </a:pathLst>
          </a:custGeom>
          <a:blipFill>
            <a:blip r:embed="rId2" cstate="hqprint">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7270638" y="1028700"/>
            <a:ext cx="4351820" cy="5122955"/>
          </a:xfrm>
          <a:custGeom>
            <a:avLst/>
            <a:gdLst/>
            <a:ahLst/>
            <a:cxnLst/>
            <a:rect l="l" t="t" r="r" b="b"/>
            <a:pathLst>
              <a:path w="4351820" h="5122955">
                <a:moveTo>
                  <a:pt x="0" y="0"/>
                </a:moveTo>
                <a:lnTo>
                  <a:pt x="4351820" y="0"/>
                </a:lnTo>
                <a:lnTo>
                  <a:pt x="4351820" y="5122955"/>
                </a:lnTo>
                <a:lnTo>
                  <a:pt x="0" y="5122955"/>
                </a:lnTo>
                <a:lnTo>
                  <a:pt x="0" y="0"/>
                </a:lnTo>
                <a:close/>
              </a:path>
            </a:pathLst>
          </a:custGeom>
          <a:blipFill>
            <a:blip r:embed="rId3" cstate="hqprint">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2163045" y="1007457"/>
            <a:ext cx="4016527" cy="5186906"/>
          </a:xfrm>
          <a:custGeom>
            <a:avLst/>
            <a:gdLst/>
            <a:ahLst/>
            <a:cxnLst/>
            <a:rect l="l" t="t" r="r" b="b"/>
            <a:pathLst>
              <a:path w="4016527" h="5186906">
                <a:moveTo>
                  <a:pt x="0" y="0"/>
                </a:moveTo>
                <a:lnTo>
                  <a:pt x="4016528" y="0"/>
                </a:lnTo>
                <a:lnTo>
                  <a:pt x="4016528" y="5186906"/>
                </a:lnTo>
                <a:lnTo>
                  <a:pt x="0" y="5186906"/>
                </a:lnTo>
                <a:lnTo>
                  <a:pt x="0" y="0"/>
                </a:lnTo>
                <a:close/>
              </a:path>
            </a:pathLst>
          </a:custGeom>
          <a:blipFill>
            <a:blip r:embed="rId4" cstate="hqprint">
              <a:extLst>
                <a:ext uri="{28A0092B-C50C-407E-A947-70E740481C1C}">
                  <a14:useLocalDpi xmlns:a14="http://schemas.microsoft.com/office/drawing/2010/main"/>
                </a:ext>
              </a:extLst>
            </a:blip>
            <a:stretch>
              <a:fillRect/>
            </a:stretch>
          </a:blipFill>
        </p:spPr>
        <p:txBody>
          <a:bodyPr/>
          <a:lstStyle/>
          <a:p>
            <a:endParaRPr lang="en-US"/>
          </a:p>
        </p:txBody>
      </p:sp>
      <p:sp>
        <p:nvSpPr>
          <p:cNvPr id="5" name="TextBox 5"/>
          <p:cNvSpPr txBox="1"/>
          <p:nvPr/>
        </p:nvSpPr>
        <p:spPr>
          <a:xfrm rot="-5400000">
            <a:off x="12552108" y="4375338"/>
            <a:ext cx="9195790" cy="1536324"/>
          </a:xfrm>
          <a:prstGeom prst="rect">
            <a:avLst/>
          </a:prstGeom>
        </p:spPr>
        <p:txBody>
          <a:bodyPr lIns="0" tIns="0" rIns="0" bIns="0" rtlCol="0" anchor="t">
            <a:spAutoFit/>
          </a:bodyPr>
          <a:lstStyle/>
          <a:p>
            <a:pPr>
              <a:lnSpc>
                <a:spcPts val="11678"/>
              </a:lnSpc>
            </a:pPr>
            <a:r>
              <a:rPr lang="en-US" sz="11563">
                <a:solidFill>
                  <a:srgbClr val="600E10"/>
                </a:solidFill>
                <a:latin typeface="Black Mango Medium"/>
              </a:rPr>
              <a:t>OUR STORY</a:t>
            </a:r>
          </a:p>
        </p:txBody>
      </p:sp>
      <p:sp>
        <p:nvSpPr>
          <p:cNvPr id="6" name="TextBox 6"/>
          <p:cNvSpPr txBox="1"/>
          <p:nvPr/>
        </p:nvSpPr>
        <p:spPr>
          <a:xfrm>
            <a:off x="7456688" y="6566798"/>
            <a:ext cx="8476502" cy="3116050"/>
          </a:xfrm>
          <a:prstGeom prst="rect">
            <a:avLst/>
          </a:prstGeom>
        </p:spPr>
        <p:txBody>
          <a:bodyPr lIns="0" tIns="0" rIns="0" bIns="0" rtlCol="0" anchor="t">
            <a:spAutoFit/>
          </a:bodyPr>
          <a:lstStyle/>
          <a:p>
            <a:pPr algn="ctr">
              <a:lnSpc>
                <a:spcPts val="3599"/>
              </a:lnSpc>
              <a:spcBef>
                <a:spcPct val="0"/>
              </a:spcBef>
            </a:pPr>
            <a:r>
              <a:rPr lang="en-US" sz="2570">
                <a:solidFill>
                  <a:srgbClr val="600E10"/>
                </a:solidFill>
                <a:latin typeface="Open Sans Light"/>
              </a:rPr>
              <a:t>Our journey began when Lisa and Alexis, a mother-daughter duo, avid enthusiasts of winery exploration and culinary delights, drew inspiration from their travel experiences to establish Ruby Imports. Together, they leverage their combined expertise and networks to fulfill Ruby Imports' mission of enriching the market with exceptional Turkish wines.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sp>
        <p:nvSpPr>
          <p:cNvPr id="2" name="Freeform 2"/>
          <p:cNvSpPr/>
          <p:nvPr/>
        </p:nvSpPr>
        <p:spPr>
          <a:xfrm>
            <a:off x="12774988" y="1021593"/>
            <a:ext cx="4484312" cy="8229600"/>
          </a:xfrm>
          <a:custGeom>
            <a:avLst/>
            <a:gdLst/>
            <a:ahLst/>
            <a:cxnLst/>
            <a:rect l="l" t="t" r="r" b="b"/>
            <a:pathLst>
              <a:path w="4484312" h="8229600">
                <a:moveTo>
                  <a:pt x="0" y="0"/>
                </a:moveTo>
                <a:lnTo>
                  <a:pt x="4484312" y="0"/>
                </a:lnTo>
                <a:lnTo>
                  <a:pt x="4484312" y="8229600"/>
                </a:lnTo>
                <a:lnTo>
                  <a:pt x="0" y="8229600"/>
                </a:lnTo>
                <a:lnTo>
                  <a:pt x="0" y="0"/>
                </a:lnTo>
                <a:close/>
              </a:path>
            </a:pathLst>
          </a:custGeom>
          <a:blipFill>
            <a:blip r:embed="rId2" cstate="hqprint">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028700" y="1948380"/>
            <a:ext cx="11157852" cy="7689610"/>
          </a:xfrm>
          <a:prstGeom prst="rect">
            <a:avLst/>
          </a:prstGeom>
        </p:spPr>
        <p:txBody>
          <a:bodyPr lIns="0" tIns="0" rIns="0" bIns="0" rtlCol="0" anchor="t">
            <a:spAutoFit/>
          </a:bodyPr>
          <a:lstStyle/>
          <a:p>
            <a:pPr algn="just">
              <a:lnSpc>
                <a:spcPts val="4419"/>
              </a:lnSpc>
            </a:pPr>
            <a:r>
              <a:rPr lang="en-US" sz="3156" u="sng">
                <a:solidFill>
                  <a:srgbClr val="440A0B"/>
                </a:solidFill>
                <a:latin typeface="Open Sans Bold"/>
              </a:rPr>
              <a:t>Origins of Vitis Vinifera</a:t>
            </a:r>
          </a:p>
          <a:p>
            <a:pPr marL="564001" lvl="1" indent="-282000" algn="just">
              <a:lnSpc>
                <a:spcPts val="3657"/>
              </a:lnSpc>
              <a:buFont typeface="Arial"/>
              <a:buChar char="•"/>
            </a:pPr>
            <a:r>
              <a:rPr lang="en-US" sz="2612">
                <a:solidFill>
                  <a:srgbClr val="440A0B"/>
                </a:solidFill>
                <a:latin typeface="Open Sans"/>
              </a:rPr>
              <a:t>T</a:t>
            </a:r>
            <a:r>
              <a:rPr lang="en-US" sz="2612">
                <a:solidFill>
                  <a:srgbClr val="440A0B"/>
                </a:solidFill>
                <a:latin typeface="Open Sans Light"/>
              </a:rPr>
              <a:t>he origin of Vitis Vinifera has been </a:t>
            </a:r>
            <a:r>
              <a:rPr lang="en-US" sz="2612">
                <a:solidFill>
                  <a:srgbClr val="440A0B"/>
                </a:solidFill>
                <a:latin typeface="Open Sans Bold"/>
              </a:rPr>
              <a:t>traced to Transcaucasia,</a:t>
            </a:r>
            <a:r>
              <a:rPr lang="en-US" sz="2612">
                <a:solidFill>
                  <a:srgbClr val="440A0B"/>
                </a:solidFill>
                <a:latin typeface="Open Sans Light"/>
              </a:rPr>
              <a:t> located south of the Caucasus Mountains and encompasses Eastern Turkey, Armenia, Azerbaijan, Georgia, and Northern Iran.</a:t>
            </a:r>
          </a:p>
          <a:p>
            <a:pPr algn="just">
              <a:lnSpc>
                <a:spcPts val="3657"/>
              </a:lnSpc>
            </a:pPr>
            <a:endParaRPr lang="en-US" sz="2612">
              <a:solidFill>
                <a:srgbClr val="440A0B"/>
              </a:solidFill>
              <a:latin typeface="Open Sans Light"/>
            </a:endParaRPr>
          </a:p>
          <a:p>
            <a:pPr algn="just">
              <a:lnSpc>
                <a:spcPts val="4419"/>
              </a:lnSpc>
            </a:pPr>
            <a:r>
              <a:rPr lang="en-US" sz="3156" u="sng">
                <a:solidFill>
                  <a:srgbClr val="440A0B"/>
                </a:solidFill>
                <a:latin typeface="Open Sans Bold"/>
              </a:rPr>
              <a:t>Turkey's Grape Diversity</a:t>
            </a:r>
          </a:p>
          <a:p>
            <a:pPr marL="564001" lvl="1" indent="-282000" algn="just">
              <a:lnSpc>
                <a:spcPts val="3657"/>
              </a:lnSpc>
              <a:buFont typeface="Arial"/>
              <a:buChar char="•"/>
            </a:pPr>
            <a:r>
              <a:rPr lang="en-US" sz="2612">
                <a:solidFill>
                  <a:srgbClr val="440A0B"/>
                </a:solidFill>
                <a:latin typeface="Open Sans Light"/>
              </a:rPr>
              <a:t>Turkey boasts a diverse gene pool of grapes, with </a:t>
            </a:r>
            <a:r>
              <a:rPr lang="en-US" sz="2612">
                <a:solidFill>
                  <a:srgbClr val="440A0B"/>
                </a:solidFill>
                <a:latin typeface="Open Sans Bold"/>
              </a:rPr>
              <a:t>more than 600 indigenous varieties.</a:t>
            </a:r>
          </a:p>
          <a:p>
            <a:pPr algn="just">
              <a:lnSpc>
                <a:spcPts val="3657"/>
              </a:lnSpc>
            </a:pPr>
            <a:endParaRPr lang="en-US" sz="2612">
              <a:solidFill>
                <a:srgbClr val="440A0B"/>
              </a:solidFill>
              <a:latin typeface="Open Sans Bold"/>
            </a:endParaRPr>
          </a:p>
          <a:p>
            <a:pPr algn="just">
              <a:lnSpc>
                <a:spcPts val="4419"/>
              </a:lnSpc>
            </a:pPr>
            <a:r>
              <a:rPr lang="en-US" sz="3156" u="sng">
                <a:solidFill>
                  <a:srgbClr val="440A0B"/>
                </a:solidFill>
                <a:latin typeface="Open Sans Bold"/>
              </a:rPr>
              <a:t>A Millennia-Old Tradition</a:t>
            </a:r>
          </a:p>
          <a:p>
            <a:pPr marL="564001" lvl="1" indent="-282000" algn="just">
              <a:lnSpc>
                <a:spcPts val="3657"/>
              </a:lnSpc>
              <a:buFont typeface="Arial"/>
              <a:buChar char="•"/>
            </a:pPr>
            <a:r>
              <a:rPr lang="en-US" sz="2612">
                <a:solidFill>
                  <a:srgbClr val="440A0B"/>
                </a:solidFill>
                <a:latin typeface="Open Sans Light"/>
              </a:rPr>
              <a:t>Wine has been produced in Turkey for well over </a:t>
            </a:r>
            <a:r>
              <a:rPr lang="en-US" sz="2612">
                <a:solidFill>
                  <a:srgbClr val="440A0B"/>
                </a:solidFill>
                <a:latin typeface="Open Sans Bold"/>
              </a:rPr>
              <a:t>7,000 years</a:t>
            </a:r>
            <a:r>
              <a:rPr lang="en-US" sz="2612">
                <a:solidFill>
                  <a:srgbClr val="440A0B"/>
                </a:solidFill>
                <a:latin typeface="Open Sans Light"/>
              </a:rPr>
              <a:t>, showcasing the country's deep-rooted connection to viticulture. </a:t>
            </a:r>
          </a:p>
          <a:p>
            <a:pPr algn="just">
              <a:lnSpc>
                <a:spcPts val="3657"/>
              </a:lnSpc>
            </a:pPr>
            <a:endParaRPr lang="en-US" sz="2612">
              <a:solidFill>
                <a:srgbClr val="440A0B"/>
              </a:solidFill>
              <a:latin typeface="Open Sans Light"/>
            </a:endParaRPr>
          </a:p>
          <a:p>
            <a:pPr algn="just">
              <a:lnSpc>
                <a:spcPts val="4419"/>
              </a:lnSpc>
            </a:pPr>
            <a:r>
              <a:rPr lang="en-US" sz="3156" u="sng">
                <a:solidFill>
                  <a:srgbClr val="440A0B"/>
                </a:solidFill>
                <a:latin typeface="Open Sans Bold"/>
              </a:rPr>
              <a:t>Vineyard Area</a:t>
            </a:r>
          </a:p>
          <a:p>
            <a:pPr marL="564001" lvl="1" indent="-282000" algn="just">
              <a:lnSpc>
                <a:spcPts val="3657"/>
              </a:lnSpc>
              <a:buFont typeface="Arial"/>
              <a:buChar char="•"/>
            </a:pPr>
            <a:r>
              <a:rPr lang="en-US" sz="2612">
                <a:solidFill>
                  <a:srgbClr val="440A0B"/>
                </a:solidFill>
                <a:latin typeface="Open Sans Light"/>
              </a:rPr>
              <a:t>With a total of 420,000 hectares planted, Turkey holds the </a:t>
            </a:r>
            <a:r>
              <a:rPr lang="en-US" sz="2612">
                <a:solidFill>
                  <a:srgbClr val="440A0B"/>
                </a:solidFill>
                <a:latin typeface="Open Sans Bold"/>
              </a:rPr>
              <a:t>5th largest vineyard area </a:t>
            </a:r>
            <a:r>
              <a:rPr lang="en-US" sz="2612">
                <a:solidFill>
                  <a:srgbClr val="440A0B"/>
                </a:solidFill>
                <a:latin typeface="Open Sans Light"/>
              </a:rPr>
              <a:t>in the world (OIV, 2021).</a:t>
            </a:r>
          </a:p>
        </p:txBody>
      </p:sp>
      <p:grpSp>
        <p:nvGrpSpPr>
          <p:cNvPr id="4" name="Group 4"/>
          <p:cNvGrpSpPr/>
          <p:nvPr/>
        </p:nvGrpSpPr>
        <p:grpSpPr>
          <a:xfrm>
            <a:off x="0" y="0"/>
            <a:ext cx="10177512" cy="1808336"/>
            <a:chOff x="0" y="0"/>
            <a:chExt cx="4566772" cy="811422"/>
          </a:xfrm>
        </p:grpSpPr>
        <p:sp>
          <p:nvSpPr>
            <p:cNvPr id="5" name="Freeform 5"/>
            <p:cNvSpPr/>
            <p:nvPr/>
          </p:nvSpPr>
          <p:spPr>
            <a:xfrm>
              <a:off x="0" y="0"/>
              <a:ext cx="4566772" cy="811422"/>
            </a:xfrm>
            <a:custGeom>
              <a:avLst/>
              <a:gdLst/>
              <a:ahLst/>
              <a:cxnLst/>
              <a:rect l="l" t="t" r="r" b="b"/>
              <a:pathLst>
                <a:path w="4566772" h="811422">
                  <a:moveTo>
                    <a:pt x="0" y="0"/>
                  </a:moveTo>
                  <a:lnTo>
                    <a:pt x="4566772" y="0"/>
                  </a:lnTo>
                  <a:lnTo>
                    <a:pt x="4566772" y="811422"/>
                  </a:lnTo>
                  <a:lnTo>
                    <a:pt x="0" y="811422"/>
                  </a:lnTo>
                  <a:close/>
                </a:path>
              </a:pathLst>
            </a:custGeom>
            <a:solidFill>
              <a:srgbClr val="600E10"/>
            </a:solidFill>
          </p:spPr>
          <p:txBody>
            <a:bodyPr/>
            <a:lstStyle/>
            <a:p>
              <a:endParaRPr lang="en-US"/>
            </a:p>
          </p:txBody>
        </p:sp>
      </p:grpSp>
      <p:sp>
        <p:nvSpPr>
          <p:cNvPr id="6" name="TextBox 6"/>
          <p:cNvSpPr txBox="1"/>
          <p:nvPr/>
        </p:nvSpPr>
        <p:spPr>
          <a:xfrm>
            <a:off x="-154164" y="123825"/>
            <a:ext cx="10331676" cy="1815761"/>
          </a:xfrm>
          <a:prstGeom prst="rect">
            <a:avLst/>
          </a:prstGeom>
        </p:spPr>
        <p:txBody>
          <a:bodyPr lIns="0" tIns="0" rIns="0" bIns="0" rtlCol="0" anchor="t">
            <a:spAutoFit/>
          </a:bodyPr>
          <a:lstStyle/>
          <a:p>
            <a:pPr algn="r">
              <a:lnSpc>
                <a:spcPts val="7029"/>
              </a:lnSpc>
            </a:pPr>
            <a:r>
              <a:rPr lang="en-US" sz="6959">
                <a:solidFill>
                  <a:srgbClr val="FFFFFF"/>
                </a:solidFill>
                <a:latin typeface="Black Mango Medium"/>
              </a:rPr>
              <a:t>THE RICH HERITAGE OF TURKISH GRAPES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grpSp>
        <p:nvGrpSpPr>
          <p:cNvPr id="2" name="Group 2"/>
          <p:cNvGrpSpPr/>
          <p:nvPr/>
        </p:nvGrpSpPr>
        <p:grpSpPr>
          <a:xfrm>
            <a:off x="3850057" y="2779008"/>
            <a:ext cx="13773518" cy="6479292"/>
            <a:chOff x="0" y="0"/>
            <a:chExt cx="18364690" cy="8639056"/>
          </a:xfrm>
        </p:grpSpPr>
        <p:sp>
          <p:nvSpPr>
            <p:cNvPr id="3" name="Freeform 3"/>
            <p:cNvSpPr/>
            <p:nvPr/>
          </p:nvSpPr>
          <p:spPr>
            <a:xfrm>
              <a:off x="0" y="0"/>
              <a:ext cx="18364690" cy="8639056"/>
            </a:xfrm>
            <a:custGeom>
              <a:avLst/>
              <a:gdLst/>
              <a:ahLst/>
              <a:cxnLst/>
              <a:rect l="l" t="t" r="r" b="b"/>
              <a:pathLst>
                <a:path w="18364690" h="8639056">
                  <a:moveTo>
                    <a:pt x="0" y="0"/>
                  </a:moveTo>
                  <a:lnTo>
                    <a:pt x="18364690" y="0"/>
                  </a:lnTo>
                  <a:lnTo>
                    <a:pt x="18364690" y="8639056"/>
                  </a:lnTo>
                  <a:lnTo>
                    <a:pt x="0" y="8639056"/>
                  </a:lnTo>
                  <a:lnTo>
                    <a:pt x="0" y="0"/>
                  </a:lnTo>
                  <a:close/>
                </a:path>
              </a:pathLst>
            </a:custGeom>
            <a:blipFill>
              <a:blip r:embed="rId2"/>
              <a:stretch>
                <a:fillRect/>
              </a:stretch>
            </a:blipFill>
          </p:spPr>
          <p:txBody>
            <a:bodyPr/>
            <a:lstStyle/>
            <a:p>
              <a:endParaRPr lang="en-US"/>
            </a:p>
          </p:txBody>
        </p:sp>
        <p:sp>
          <p:nvSpPr>
            <p:cNvPr id="4" name="Freeform 4"/>
            <p:cNvSpPr/>
            <p:nvPr/>
          </p:nvSpPr>
          <p:spPr>
            <a:xfrm>
              <a:off x="8307782" y="4747272"/>
              <a:ext cx="724832" cy="724832"/>
            </a:xfrm>
            <a:custGeom>
              <a:avLst/>
              <a:gdLst/>
              <a:ahLst/>
              <a:cxnLst/>
              <a:rect l="l" t="t" r="r" b="b"/>
              <a:pathLst>
                <a:path w="724832" h="724832">
                  <a:moveTo>
                    <a:pt x="0" y="0"/>
                  </a:moveTo>
                  <a:lnTo>
                    <a:pt x="724832" y="0"/>
                  </a:lnTo>
                  <a:lnTo>
                    <a:pt x="724832" y="724833"/>
                  </a:lnTo>
                  <a:lnTo>
                    <a:pt x="0" y="7248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3609564" y="5817920"/>
              <a:ext cx="724832" cy="724832"/>
            </a:xfrm>
            <a:custGeom>
              <a:avLst/>
              <a:gdLst/>
              <a:ahLst/>
              <a:cxnLst/>
              <a:rect l="l" t="t" r="r" b="b"/>
              <a:pathLst>
                <a:path w="724832" h="724832">
                  <a:moveTo>
                    <a:pt x="0" y="0"/>
                  </a:moveTo>
                  <a:lnTo>
                    <a:pt x="724832" y="0"/>
                  </a:lnTo>
                  <a:lnTo>
                    <a:pt x="724832" y="724832"/>
                  </a:lnTo>
                  <a:lnTo>
                    <a:pt x="0" y="7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861698" y="4240810"/>
              <a:ext cx="724832" cy="724832"/>
            </a:xfrm>
            <a:custGeom>
              <a:avLst/>
              <a:gdLst/>
              <a:ahLst/>
              <a:cxnLst/>
              <a:rect l="l" t="t" r="r" b="b"/>
              <a:pathLst>
                <a:path w="724832" h="724832">
                  <a:moveTo>
                    <a:pt x="0" y="0"/>
                  </a:moveTo>
                  <a:lnTo>
                    <a:pt x="724833" y="0"/>
                  </a:lnTo>
                  <a:lnTo>
                    <a:pt x="724833" y="724832"/>
                  </a:lnTo>
                  <a:lnTo>
                    <a:pt x="0" y="7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Freeform 7"/>
          <p:cNvSpPr/>
          <p:nvPr/>
        </p:nvSpPr>
        <p:spPr>
          <a:xfrm>
            <a:off x="16055837" y="8054837"/>
            <a:ext cx="2232163" cy="2232163"/>
          </a:xfrm>
          <a:custGeom>
            <a:avLst/>
            <a:gdLst/>
            <a:ahLst/>
            <a:cxnLst/>
            <a:rect l="l" t="t" r="r" b="b"/>
            <a:pathLst>
              <a:path w="2232163" h="2232163">
                <a:moveTo>
                  <a:pt x="0" y="0"/>
                </a:moveTo>
                <a:lnTo>
                  <a:pt x="2232163" y="0"/>
                </a:lnTo>
                <a:lnTo>
                  <a:pt x="2232163" y="2232163"/>
                </a:lnTo>
                <a:lnTo>
                  <a:pt x="0" y="2232163"/>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0" y="0"/>
            <a:ext cx="5552909" cy="1808336"/>
            <a:chOff x="0" y="0"/>
            <a:chExt cx="2491657" cy="811422"/>
          </a:xfrm>
        </p:grpSpPr>
        <p:sp>
          <p:nvSpPr>
            <p:cNvPr id="9" name="Freeform 9"/>
            <p:cNvSpPr/>
            <p:nvPr/>
          </p:nvSpPr>
          <p:spPr>
            <a:xfrm>
              <a:off x="0" y="0"/>
              <a:ext cx="2491657" cy="811422"/>
            </a:xfrm>
            <a:custGeom>
              <a:avLst/>
              <a:gdLst/>
              <a:ahLst/>
              <a:cxnLst/>
              <a:rect l="l" t="t" r="r" b="b"/>
              <a:pathLst>
                <a:path w="2491657" h="811422">
                  <a:moveTo>
                    <a:pt x="0" y="0"/>
                  </a:moveTo>
                  <a:lnTo>
                    <a:pt x="2491657" y="0"/>
                  </a:lnTo>
                  <a:lnTo>
                    <a:pt x="2491657" y="811422"/>
                  </a:lnTo>
                  <a:lnTo>
                    <a:pt x="0" y="811422"/>
                  </a:lnTo>
                  <a:close/>
                </a:path>
              </a:pathLst>
            </a:custGeom>
            <a:solidFill>
              <a:srgbClr val="600E10"/>
            </a:solidFill>
          </p:spPr>
          <p:txBody>
            <a:bodyPr/>
            <a:lstStyle/>
            <a:p>
              <a:endParaRPr lang="en-US"/>
            </a:p>
          </p:txBody>
        </p:sp>
      </p:grpSp>
      <p:sp>
        <p:nvSpPr>
          <p:cNvPr id="10" name="TextBox 10"/>
          <p:cNvSpPr txBox="1"/>
          <p:nvPr/>
        </p:nvSpPr>
        <p:spPr>
          <a:xfrm>
            <a:off x="514350" y="5105400"/>
            <a:ext cx="3684572" cy="1432990"/>
          </a:xfrm>
          <a:prstGeom prst="rect">
            <a:avLst/>
          </a:prstGeom>
        </p:spPr>
        <p:txBody>
          <a:bodyPr lIns="0" tIns="0" rIns="0" bIns="0" rtlCol="0" anchor="t">
            <a:spAutoFit/>
          </a:bodyPr>
          <a:lstStyle/>
          <a:p>
            <a:pPr algn="ctr">
              <a:lnSpc>
                <a:spcPts val="2916"/>
              </a:lnSpc>
              <a:spcBef>
                <a:spcPct val="0"/>
              </a:spcBef>
            </a:pPr>
            <a:r>
              <a:rPr lang="en-US" sz="2083">
                <a:solidFill>
                  <a:srgbClr val="600E10"/>
                </a:solidFill>
                <a:latin typeface="Montserrat"/>
              </a:rPr>
              <a:t>This region plays a significant role, contributing to over half of Turkey's wine production.</a:t>
            </a:r>
          </a:p>
        </p:txBody>
      </p:sp>
      <p:sp>
        <p:nvSpPr>
          <p:cNvPr id="11" name="TextBox 11"/>
          <p:cNvSpPr txBox="1"/>
          <p:nvPr/>
        </p:nvSpPr>
        <p:spPr>
          <a:xfrm>
            <a:off x="1524000" y="4331970"/>
            <a:ext cx="1459500" cy="811530"/>
          </a:xfrm>
          <a:prstGeom prst="rect">
            <a:avLst/>
          </a:prstGeom>
        </p:spPr>
        <p:txBody>
          <a:bodyPr wrap="square" lIns="0" tIns="0" rIns="0" bIns="0" rtlCol="0" anchor="t">
            <a:spAutoFit/>
          </a:bodyPr>
          <a:lstStyle/>
          <a:p>
            <a:pPr algn="ctr">
              <a:lnSpc>
                <a:spcPts val="6719"/>
              </a:lnSpc>
            </a:pPr>
            <a:r>
              <a:rPr lang="en-US" sz="4800" dirty="0" err="1">
                <a:solidFill>
                  <a:srgbClr val="600E10"/>
                </a:solidFill>
                <a:latin typeface="Canva Sans Bold"/>
              </a:rPr>
              <a:t>Urla</a:t>
            </a:r>
            <a:endParaRPr lang="en-US" sz="4800" dirty="0">
              <a:solidFill>
                <a:srgbClr val="600E10"/>
              </a:solidFill>
              <a:latin typeface="Canva Sans Bold"/>
            </a:endParaRPr>
          </a:p>
        </p:txBody>
      </p:sp>
      <p:sp>
        <p:nvSpPr>
          <p:cNvPr id="12" name="TextBox 12"/>
          <p:cNvSpPr txBox="1"/>
          <p:nvPr/>
        </p:nvSpPr>
        <p:spPr>
          <a:xfrm>
            <a:off x="10924925" y="1304752"/>
            <a:ext cx="5601099" cy="1795018"/>
          </a:xfrm>
          <a:prstGeom prst="rect">
            <a:avLst/>
          </a:prstGeom>
        </p:spPr>
        <p:txBody>
          <a:bodyPr lIns="0" tIns="0" rIns="0" bIns="0" rtlCol="0" anchor="t">
            <a:spAutoFit/>
          </a:bodyPr>
          <a:lstStyle/>
          <a:p>
            <a:pPr algn="ctr">
              <a:lnSpc>
                <a:spcPts val="2911"/>
              </a:lnSpc>
              <a:spcBef>
                <a:spcPct val="0"/>
              </a:spcBef>
            </a:pPr>
            <a:r>
              <a:rPr lang="en-US" sz="2079">
                <a:solidFill>
                  <a:srgbClr val="600E10"/>
                </a:solidFill>
                <a:latin typeface="Montserrat"/>
              </a:rPr>
              <a:t>Soils consisting of  sand, sandstone, and decomposed volcanic tuff make up the region's soil and help to produce grapes that are used to make nearly 20% of all Turkish wine.</a:t>
            </a:r>
          </a:p>
        </p:txBody>
      </p:sp>
      <p:sp>
        <p:nvSpPr>
          <p:cNvPr id="13" name="TextBox 13"/>
          <p:cNvSpPr txBox="1"/>
          <p:nvPr/>
        </p:nvSpPr>
        <p:spPr>
          <a:xfrm>
            <a:off x="11954420" y="288984"/>
            <a:ext cx="3542109" cy="811530"/>
          </a:xfrm>
          <a:prstGeom prst="rect">
            <a:avLst/>
          </a:prstGeom>
        </p:spPr>
        <p:txBody>
          <a:bodyPr lIns="0" tIns="0" rIns="0" bIns="0" rtlCol="0" anchor="t">
            <a:spAutoFit/>
          </a:bodyPr>
          <a:lstStyle/>
          <a:p>
            <a:pPr algn="ctr">
              <a:lnSpc>
                <a:spcPts val="6719"/>
              </a:lnSpc>
            </a:pPr>
            <a:r>
              <a:rPr lang="en-US" sz="4800">
                <a:solidFill>
                  <a:srgbClr val="600E10"/>
                </a:solidFill>
                <a:latin typeface="Canva Sans Bold"/>
              </a:rPr>
              <a:t>Cappadocia</a:t>
            </a:r>
          </a:p>
        </p:txBody>
      </p:sp>
      <p:sp>
        <p:nvSpPr>
          <p:cNvPr id="14" name="TextBox 14"/>
          <p:cNvSpPr txBox="1"/>
          <p:nvPr/>
        </p:nvSpPr>
        <p:spPr>
          <a:xfrm>
            <a:off x="2807361" y="8640762"/>
            <a:ext cx="5055953" cy="1433068"/>
          </a:xfrm>
          <a:prstGeom prst="rect">
            <a:avLst/>
          </a:prstGeom>
        </p:spPr>
        <p:txBody>
          <a:bodyPr lIns="0" tIns="0" rIns="0" bIns="0" rtlCol="0" anchor="t">
            <a:spAutoFit/>
          </a:bodyPr>
          <a:lstStyle/>
          <a:p>
            <a:pPr algn="ctr">
              <a:lnSpc>
                <a:spcPts val="2911"/>
              </a:lnSpc>
              <a:spcBef>
                <a:spcPct val="0"/>
              </a:spcBef>
            </a:pPr>
            <a:r>
              <a:rPr lang="en-US" sz="2079">
                <a:solidFill>
                  <a:srgbClr val="600E10"/>
                </a:solidFill>
                <a:latin typeface="Montserrat"/>
              </a:rPr>
              <a:t>This plateau, ranges from 850 to 1200 meters in altitude and represents 20% of the nation's vineyard area and wine grape production.</a:t>
            </a:r>
          </a:p>
        </p:txBody>
      </p:sp>
      <p:sp>
        <p:nvSpPr>
          <p:cNvPr id="15" name="TextBox 15"/>
          <p:cNvSpPr txBox="1"/>
          <p:nvPr/>
        </p:nvSpPr>
        <p:spPr>
          <a:xfrm>
            <a:off x="4521116" y="7867332"/>
            <a:ext cx="1295085" cy="811530"/>
          </a:xfrm>
          <a:prstGeom prst="rect">
            <a:avLst/>
          </a:prstGeom>
        </p:spPr>
        <p:txBody>
          <a:bodyPr wrap="square" lIns="0" tIns="0" rIns="0" bIns="0" rtlCol="0" anchor="t">
            <a:spAutoFit/>
          </a:bodyPr>
          <a:lstStyle/>
          <a:p>
            <a:pPr algn="ctr">
              <a:lnSpc>
                <a:spcPts val="6719"/>
              </a:lnSpc>
            </a:pPr>
            <a:r>
              <a:rPr lang="en-US" sz="4800" dirty="0" err="1">
                <a:solidFill>
                  <a:srgbClr val="600E10"/>
                </a:solidFill>
                <a:latin typeface="Canva Sans Bold"/>
              </a:rPr>
              <a:t>Çal</a:t>
            </a:r>
            <a:endParaRPr lang="en-US" sz="4800" dirty="0">
              <a:solidFill>
                <a:srgbClr val="600E10"/>
              </a:solidFill>
              <a:latin typeface="Canva Sans Bold"/>
            </a:endParaRPr>
          </a:p>
        </p:txBody>
      </p:sp>
      <p:sp>
        <p:nvSpPr>
          <p:cNvPr id="16" name="AutoShape 16"/>
          <p:cNvSpPr/>
          <p:nvPr/>
        </p:nvSpPr>
        <p:spPr>
          <a:xfrm>
            <a:off x="2983500" y="4780597"/>
            <a:ext cx="2569409" cy="1425285"/>
          </a:xfrm>
          <a:prstGeom prst="line">
            <a:avLst/>
          </a:prstGeom>
          <a:ln w="38100" cap="flat">
            <a:solidFill>
              <a:srgbClr val="600E10"/>
            </a:solidFill>
            <a:prstDash val="solid"/>
            <a:headEnd type="diamond" w="lg" len="lg"/>
            <a:tailEnd type="diamond" w="lg" len="lg"/>
          </a:ln>
        </p:spPr>
        <p:txBody>
          <a:bodyPr/>
          <a:lstStyle/>
          <a:p>
            <a:endParaRPr lang="en-US"/>
          </a:p>
        </p:txBody>
      </p:sp>
      <p:sp>
        <p:nvSpPr>
          <p:cNvPr id="17" name="AutoShape 17"/>
          <p:cNvSpPr/>
          <p:nvPr/>
        </p:nvSpPr>
        <p:spPr>
          <a:xfrm flipV="1">
            <a:off x="5552909" y="7384146"/>
            <a:ext cx="1295085" cy="568911"/>
          </a:xfrm>
          <a:prstGeom prst="line">
            <a:avLst/>
          </a:prstGeom>
          <a:ln w="38100" cap="flat">
            <a:solidFill>
              <a:srgbClr val="600E10"/>
            </a:solidFill>
            <a:prstDash val="solid"/>
            <a:headEnd type="diamond" w="lg" len="lg"/>
            <a:tailEnd type="diamond" w="lg" len="lg"/>
          </a:ln>
        </p:spPr>
        <p:txBody>
          <a:bodyPr/>
          <a:lstStyle/>
          <a:p>
            <a:endParaRPr lang="en-US"/>
          </a:p>
        </p:txBody>
      </p:sp>
      <p:sp>
        <p:nvSpPr>
          <p:cNvPr id="18" name="AutoShape 18"/>
          <p:cNvSpPr/>
          <p:nvPr/>
        </p:nvSpPr>
        <p:spPr>
          <a:xfrm flipH="1">
            <a:off x="10307550" y="3321787"/>
            <a:ext cx="3417924" cy="3298618"/>
          </a:xfrm>
          <a:prstGeom prst="line">
            <a:avLst/>
          </a:prstGeom>
          <a:ln w="38100" cap="flat">
            <a:solidFill>
              <a:srgbClr val="600E10"/>
            </a:solidFill>
            <a:prstDash val="solid"/>
            <a:headEnd type="diamond" w="lg" len="lg"/>
            <a:tailEnd type="diamond" w="lg" len="lg"/>
          </a:ln>
        </p:spPr>
        <p:txBody>
          <a:bodyPr/>
          <a:lstStyle/>
          <a:p>
            <a:endParaRPr lang="en-US"/>
          </a:p>
        </p:txBody>
      </p:sp>
      <p:grpSp>
        <p:nvGrpSpPr>
          <p:cNvPr id="19" name="Group 19"/>
          <p:cNvGrpSpPr/>
          <p:nvPr/>
        </p:nvGrpSpPr>
        <p:grpSpPr>
          <a:xfrm>
            <a:off x="6556129" y="3912176"/>
            <a:ext cx="603616" cy="575322"/>
            <a:chOff x="0" y="0"/>
            <a:chExt cx="812800" cy="774700"/>
          </a:xfrm>
        </p:grpSpPr>
        <p:sp>
          <p:nvSpPr>
            <p:cNvPr id="20" name="Freeform 20"/>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66C4"/>
            </a:solidFill>
          </p:spPr>
          <p:txBody>
            <a:bodyPr/>
            <a:lstStyle/>
            <a:p>
              <a:endParaRPr lang="en-US"/>
            </a:p>
          </p:txBody>
        </p:sp>
        <p:sp>
          <p:nvSpPr>
            <p:cNvPr id="21" name="TextBox 21"/>
            <p:cNvSpPr txBox="1"/>
            <p:nvPr/>
          </p:nvSpPr>
          <p:spPr>
            <a:xfrm>
              <a:off x="228600" y="219075"/>
              <a:ext cx="355600" cy="390525"/>
            </a:xfrm>
            <a:prstGeom prst="rect">
              <a:avLst/>
            </a:prstGeom>
          </p:spPr>
          <p:txBody>
            <a:bodyPr lIns="50800" tIns="50800" rIns="50800" bIns="50800" rtlCol="0" anchor="ctr"/>
            <a:lstStyle/>
            <a:p>
              <a:pPr algn="ctr">
                <a:lnSpc>
                  <a:spcPts val="3203"/>
                </a:lnSpc>
              </a:pPr>
              <a:endParaRPr/>
            </a:p>
          </p:txBody>
        </p:sp>
      </p:grpSp>
      <p:grpSp>
        <p:nvGrpSpPr>
          <p:cNvPr id="22" name="Group 22"/>
          <p:cNvGrpSpPr/>
          <p:nvPr/>
        </p:nvGrpSpPr>
        <p:grpSpPr>
          <a:xfrm>
            <a:off x="7832407" y="448487"/>
            <a:ext cx="2623185" cy="262318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cstate="hqprint">
                <a:extLst>
                  <a:ext uri="{28A0092B-C50C-407E-A947-70E740481C1C}">
                    <a14:useLocalDpi xmlns:a14="http://schemas.microsoft.com/office/drawing/2010/main"/>
                  </a:ext>
                </a:extLst>
              </a:blip>
              <a:stretch>
                <a:fillRect/>
              </a:stretch>
            </a:blipFill>
            <a:ln w="38100" cap="sq">
              <a:solidFill>
                <a:srgbClr val="600E10"/>
              </a:solidFill>
              <a:prstDash val="solid"/>
              <a:miter/>
            </a:ln>
          </p:spPr>
          <p:txBody>
            <a:bodyPr/>
            <a:lstStyle/>
            <a:p>
              <a:endParaRPr lang="en-US"/>
            </a:p>
          </p:txBody>
        </p:sp>
      </p:grpSp>
      <p:grpSp>
        <p:nvGrpSpPr>
          <p:cNvPr id="24" name="Group 24"/>
          <p:cNvGrpSpPr/>
          <p:nvPr/>
        </p:nvGrpSpPr>
        <p:grpSpPr>
          <a:xfrm>
            <a:off x="297707" y="7595082"/>
            <a:ext cx="2478748" cy="24787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cstate="hqprint">
                <a:extLst>
                  <a:ext uri="{28A0092B-C50C-407E-A947-70E740481C1C}">
                    <a14:useLocalDpi xmlns:a14="http://schemas.microsoft.com/office/drawing/2010/main"/>
                  </a:ext>
                </a:extLst>
              </a:blip>
              <a:stretch>
                <a:fillRect/>
              </a:stretch>
            </a:blipFill>
            <a:ln w="38100" cap="sq">
              <a:solidFill>
                <a:srgbClr val="600E10"/>
              </a:solidFill>
              <a:prstDash val="solid"/>
              <a:miter/>
            </a:ln>
          </p:spPr>
          <p:txBody>
            <a:bodyPr/>
            <a:lstStyle/>
            <a:p>
              <a:endParaRPr lang="en-US"/>
            </a:p>
          </p:txBody>
        </p:sp>
      </p:grpSp>
      <p:grpSp>
        <p:nvGrpSpPr>
          <p:cNvPr id="26" name="Group 26"/>
          <p:cNvGrpSpPr/>
          <p:nvPr/>
        </p:nvGrpSpPr>
        <p:grpSpPr>
          <a:xfrm>
            <a:off x="1028700" y="1903789"/>
            <a:ext cx="2418453" cy="241845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cstate="hqprint">
                <a:extLst>
                  <a:ext uri="{28A0092B-C50C-407E-A947-70E740481C1C}">
                    <a14:useLocalDpi xmlns:a14="http://schemas.microsoft.com/office/drawing/2010/main"/>
                  </a:ext>
                </a:extLst>
              </a:blip>
              <a:stretch>
                <a:fillRect/>
              </a:stretch>
            </a:blipFill>
            <a:ln w="38100" cap="sq">
              <a:solidFill>
                <a:srgbClr val="600E10"/>
              </a:solidFill>
              <a:prstDash val="solid"/>
              <a:miter/>
            </a:ln>
          </p:spPr>
          <p:txBody>
            <a:bodyPr/>
            <a:lstStyle/>
            <a:p>
              <a:endParaRPr lang="en-US"/>
            </a:p>
          </p:txBody>
        </p:sp>
      </p:grpSp>
      <p:sp>
        <p:nvSpPr>
          <p:cNvPr id="28" name="TextBox 28"/>
          <p:cNvSpPr txBox="1"/>
          <p:nvPr/>
        </p:nvSpPr>
        <p:spPr>
          <a:xfrm>
            <a:off x="0" y="610412"/>
            <a:ext cx="5335338" cy="1197262"/>
          </a:xfrm>
          <a:prstGeom prst="rect">
            <a:avLst/>
          </a:prstGeom>
        </p:spPr>
        <p:txBody>
          <a:bodyPr lIns="0" tIns="0" rIns="0" bIns="0" rtlCol="0" anchor="t">
            <a:spAutoFit/>
          </a:bodyPr>
          <a:lstStyle/>
          <a:p>
            <a:pPr algn="r">
              <a:lnSpc>
                <a:spcPts val="9048"/>
              </a:lnSpc>
            </a:pPr>
            <a:r>
              <a:rPr lang="en-US" sz="8959">
                <a:solidFill>
                  <a:srgbClr val="FFFFFF"/>
                </a:solidFill>
                <a:latin typeface="Black Mango Medium"/>
              </a:rPr>
              <a:t>REGIONS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sp>
        <p:nvSpPr>
          <p:cNvPr id="2" name="Freeform 2"/>
          <p:cNvSpPr/>
          <p:nvPr/>
        </p:nvSpPr>
        <p:spPr>
          <a:xfrm>
            <a:off x="3966551" y="1263750"/>
            <a:ext cx="10354897" cy="6791087"/>
          </a:xfrm>
          <a:custGeom>
            <a:avLst/>
            <a:gdLst/>
            <a:ahLst/>
            <a:cxnLst/>
            <a:rect l="l" t="t" r="r" b="b"/>
            <a:pathLst>
              <a:path w="10354897" h="6791087">
                <a:moveTo>
                  <a:pt x="0" y="0"/>
                </a:moveTo>
                <a:lnTo>
                  <a:pt x="10354898" y="0"/>
                </a:lnTo>
                <a:lnTo>
                  <a:pt x="10354898" y="6791087"/>
                </a:lnTo>
                <a:lnTo>
                  <a:pt x="0" y="6791087"/>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8191400" y="0"/>
            <a:ext cx="10096600" cy="1808336"/>
            <a:chOff x="0" y="0"/>
            <a:chExt cx="4530466" cy="811422"/>
          </a:xfrm>
        </p:grpSpPr>
        <p:sp>
          <p:nvSpPr>
            <p:cNvPr id="4" name="Freeform 4"/>
            <p:cNvSpPr/>
            <p:nvPr/>
          </p:nvSpPr>
          <p:spPr>
            <a:xfrm>
              <a:off x="0" y="0"/>
              <a:ext cx="4530466" cy="811422"/>
            </a:xfrm>
            <a:custGeom>
              <a:avLst/>
              <a:gdLst/>
              <a:ahLst/>
              <a:cxnLst/>
              <a:rect l="l" t="t" r="r" b="b"/>
              <a:pathLst>
                <a:path w="4530466" h="811422">
                  <a:moveTo>
                    <a:pt x="0" y="0"/>
                  </a:moveTo>
                  <a:lnTo>
                    <a:pt x="4530466" y="0"/>
                  </a:lnTo>
                  <a:lnTo>
                    <a:pt x="4530466" y="811422"/>
                  </a:lnTo>
                  <a:lnTo>
                    <a:pt x="0" y="811422"/>
                  </a:lnTo>
                  <a:close/>
                </a:path>
              </a:pathLst>
            </a:custGeom>
            <a:solidFill>
              <a:srgbClr val="600E10"/>
            </a:solidFill>
          </p:spPr>
          <p:txBody>
            <a:bodyPr/>
            <a:lstStyle/>
            <a:p>
              <a:endParaRPr lang="en-US"/>
            </a:p>
          </p:txBody>
        </p:sp>
      </p:grpSp>
      <p:sp>
        <p:nvSpPr>
          <p:cNvPr id="5" name="Freeform 5"/>
          <p:cNvSpPr/>
          <p:nvPr/>
        </p:nvSpPr>
        <p:spPr>
          <a:xfrm>
            <a:off x="16055837" y="8054837"/>
            <a:ext cx="2232163" cy="2232163"/>
          </a:xfrm>
          <a:custGeom>
            <a:avLst/>
            <a:gdLst/>
            <a:ahLst/>
            <a:cxnLst/>
            <a:rect l="l" t="t" r="r" b="b"/>
            <a:pathLst>
              <a:path w="2232163" h="2232163">
                <a:moveTo>
                  <a:pt x="0" y="0"/>
                </a:moveTo>
                <a:lnTo>
                  <a:pt x="2232163" y="0"/>
                </a:lnTo>
                <a:lnTo>
                  <a:pt x="2232163" y="2232163"/>
                </a:lnTo>
                <a:lnTo>
                  <a:pt x="0" y="2232163"/>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7885747" y="7105076"/>
            <a:ext cx="2516505" cy="3215481"/>
            <a:chOff x="0" y="0"/>
            <a:chExt cx="3355340" cy="4287308"/>
          </a:xfrm>
        </p:grpSpPr>
        <p:grpSp>
          <p:nvGrpSpPr>
            <p:cNvPr id="7" name="Group 7"/>
            <p:cNvGrpSpPr/>
            <p:nvPr/>
          </p:nvGrpSpPr>
          <p:grpSpPr>
            <a:xfrm>
              <a:off x="0" y="0"/>
              <a:ext cx="3355340" cy="3355340"/>
              <a:chOff x="0" y="0"/>
              <a:chExt cx="3917767" cy="3917767"/>
            </a:xfrm>
          </p:grpSpPr>
          <p:sp>
            <p:nvSpPr>
              <p:cNvPr id="8" name="Freeform 8"/>
              <p:cNvSpPr/>
              <p:nvPr/>
            </p:nvSpPr>
            <p:spPr>
              <a:xfrm>
                <a:off x="0" y="0"/>
                <a:ext cx="3917767" cy="3917767"/>
              </a:xfrm>
              <a:custGeom>
                <a:avLst/>
                <a:gdLst/>
                <a:ahLst/>
                <a:cxnLst/>
                <a:rect l="l" t="t" r="r" b="b"/>
                <a:pathLst>
                  <a:path w="3917767" h="3917767">
                    <a:moveTo>
                      <a:pt x="3917767" y="1958907"/>
                    </a:moveTo>
                    <a:cubicBezTo>
                      <a:pt x="3917767" y="3040724"/>
                      <a:pt x="3040728" y="3917767"/>
                      <a:pt x="1958884" y="3917767"/>
                    </a:cubicBezTo>
                    <a:cubicBezTo>
                      <a:pt x="877024" y="3917767"/>
                      <a:pt x="0" y="3040724"/>
                      <a:pt x="0" y="1958907"/>
                    </a:cubicBezTo>
                    <a:cubicBezTo>
                      <a:pt x="0" y="877035"/>
                      <a:pt x="877024" y="0"/>
                      <a:pt x="1958884" y="0"/>
                    </a:cubicBezTo>
                    <a:cubicBezTo>
                      <a:pt x="3040744" y="0"/>
                      <a:pt x="3917767" y="877035"/>
                      <a:pt x="3917767" y="1958907"/>
                    </a:cubicBezTo>
                    <a:close/>
                  </a:path>
                </a:pathLst>
              </a:custGeom>
              <a:blipFill>
                <a:blip r:embed="rId4"/>
                <a:stretch>
                  <a:fillRect/>
                </a:stretch>
              </a:blipFill>
            </p:spPr>
            <p:txBody>
              <a:bodyPr/>
              <a:lstStyle/>
              <a:p>
                <a:endParaRPr lang="en-US"/>
              </a:p>
            </p:txBody>
          </p:sp>
        </p:grpSp>
        <p:sp>
          <p:nvSpPr>
            <p:cNvPr id="9" name="TextBox 9"/>
            <p:cNvSpPr txBox="1"/>
            <p:nvPr/>
          </p:nvSpPr>
          <p:spPr>
            <a:xfrm>
              <a:off x="3361" y="3393440"/>
              <a:ext cx="3351979" cy="485839"/>
            </a:xfrm>
            <a:prstGeom prst="rect">
              <a:avLst/>
            </a:prstGeom>
          </p:spPr>
          <p:txBody>
            <a:bodyPr lIns="0" tIns="0" rIns="0" bIns="0" rtlCol="0" anchor="t">
              <a:spAutoFit/>
            </a:bodyPr>
            <a:lstStyle/>
            <a:p>
              <a:pPr algn="ctr">
                <a:lnSpc>
                  <a:spcPts val="2643"/>
                </a:lnSpc>
              </a:pPr>
              <a:r>
                <a:rPr lang="en-US" sz="2617">
                  <a:solidFill>
                    <a:srgbClr val="600E10"/>
                  </a:solidFill>
                  <a:latin typeface="Black Mango Medium"/>
                </a:rPr>
                <a:t>ERDEL WINERY</a:t>
              </a:r>
            </a:p>
          </p:txBody>
        </p:sp>
        <p:sp>
          <p:nvSpPr>
            <p:cNvPr id="10" name="TextBox 10"/>
            <p:cNvSpPr txBox="1"/>
            <p:nvPr/>
          </p:nvSpPr>
          <p:spPr>
            <a:xfrm>
              <a:off x="3361" y="3831654"/>
              <a:ext cx="3351979" cy="455654"/>
            </a:xfrm>
            <a:prstGeom prst="rect">
              <a:avLst/>
            </a:prstGeom>
          </p:spPr>
          <p:txBody>
            <a:bodyPr lIns="0" tIns="0" rIns="0" bIns="0" rtlCol="0" anchor="t">
              <a:spAutoFit/>
            </a:bodyPr>
            <a:lstStyle/>
            <a:p>
              <a:pPr algn="ctr">
                <a:lnSpc>
                  <a:spcPts val="2857"/>
                </a:lnSpc>
                <a:spcBef>
                  <a:spcPct val="0"/>
                </a:spcBef>
              </a:pPr>
              <a:r>
                <a:rPr lang="en-US" sz="2041" spc="1071">
                  <a:solidFill>
                    <a:srgbClr val="600E10"/>
                  </a:solidFill>
                  <a:latin typeface="Open Sans"/>
                </a:rPr>
                <a:t>ÇAL </a:t>
              </a:r>
            </a:p>
          </p:txBody>
        </p:sp>
      </p:grpSp>
      <p:grpSp>
        <p:nvGrpSpPr>
          <p:cNvPr id="11" name="Group 11"/>
          <p:cNvGrpSpPr/>
          <p:nvPr/>
        </p:nvGrpSpPr>
        <p:grpSpPr>
          <a:xfrm>
            <a:off x="14526304" y="5143500"/>
            <a:ext cx="4871987" cy="3263480"/>
            <a:chOff x="0" y="0"/>
            <a:chExt cx="6495983" cy="4351306"/>
          </a:xfrm>
        </p:grpSpPr>
        <p:sp>
          <p:nvSpPr>
            <p:cNvPr id="12" name="TextBox 12"/>
            <p:cNvSpPr txBox="1"/>
            <p:nvPr/>
          </p:nvSpPr>
          <p:spPr>
            <a:xfrm>
              <a:off x="0" y="3504565"/>
              <a:ext cx="6495983" cy="452064"/>
            </a:xfrm>
            <a:prstGeom prst="rect">
              <a:avLst/>
            </a:prstGeom>
          </p:spPr>
          <p:txBody>
            <a:bodyPr lIns="0" tIns="0" rIns="0" bIns="0" rtlCol="0" anchor="t">
              <a:spAutoFit/>
            </a:bodyPr>
            <a:lstStyle/>
            <a:p>
              <a:pPr algn="ctr">
                <a:lnSpc>
                  <a:spcPts val="2521"/>
                </a:lnSpc>
              </a:pPr>
              <a:r>
                <a:rPr lang="en-US" sz="2496">
                  <a:solidFill>
                    <a:srgbClr val="600E10"/>
                  </a:solidFill>
                  <a:latin typeface="Black Mango Medium"/>
                </a:rPr>
                <a:t>HUS WInery</a:t>
              </a:r>
            </a:p>
          </p:txBody>
        </p:sp>
        <p:grpSp>
          <p:nvGrpSpPr>
            <p:cNvPr id="13" name="Group 13"/>
            <p:cNvGrpSpPr/>
            <p:nvPr/>
          </p:nvGrpSpPr>
          <p:grpSpPr>
            <a:xfrm>
              <a:off x="1570122" y="0"/>
              <a:ext cx="3355340" cy="3355340"/>
              <a:chOff x="0" y="0"/>
              <a:chExt cx="3917767" cy="3917767"/>
            </a:xfrm>
          </p:grpSpPr>
          <p:sp>
            <p:nvSpPr>
              <p:cNvPr id="14" name="Freeform 14"/>
              <p:cNvSpPr/>
              <p:nvPr/>
            </p:nvSpPr>
            <p:spPr>
              <a:xfrm>
                <a:off x="0" y="0"/>
                <a:ext cx="3917767" cy="3917767"/>
              </a:xfrm>
              <a:custGeom>
                <a:avLst/>
                <a:gdLst/>
                <a:ahLst/>
                <a:cxnLst/>
                <a:rect l="l" t="t" r="r" b="b"/>
                <a:pathLst>
                  <a:path w="3917767" h="3917767">
                    <a:moveTo>
                      <a:pt x="3917767" y="1958907"/>
                    </a:moveTo>
                    <a:cubicBezTo>
                      <a:pt x="3917767" y="3040724"/>
                      <a:pt x="3040728" y="3917767"/>
                      <a:pt x="1958884" y="3917767"/>
                    </a:cubicBezTo>
                    <a:cubicBezTo>
                      <a:pt x="877024" y="3917767"/>
                      <a:pt x="0" y="3040724"/>
                      <a:pt x="0" y="1958907"/>
                    </a:cubicBezTo>
                    <a:cubicBezTo>
                      <a:pt x="0" y="877035"/>
                      <a:pt x="877024" y="0"/>
                      <a:pt x="1958884" y="0"/>
                    </a:cubicBezTo>
                    <a:cubicBezTo>
                      <a:pt x="3040744" y="0"/>
                      <a:pt x="3917767" y="877035"/>
                      <a:pt x="3917767" y="1958907"/>
                    </a:cubicBezTo>
                    <a:close/>
                  </a:path>
                </a:pathLst>
              </a:custGeom>
              <a:blipFill>
                <a:blip r:embed="rId5" cstate="hqprint">
                  <a:extLst>
                    <a:ext uri="{28A0092B-C50C-407E-A947-70E740481C1C}">
                      <a14:useLocalDpi xmlns:a14="http://schemas.microsoft.com/office/drawing/2010/main"/>
                    </a:ext>
                  </a:extLst>
                </a:blip>
                <a:stretch>
                  <a:fillRect/>
                </a:stretch>
              </a:blipFill>
            </p:spPr>
            <p:txBody>
              <a:bodyPr/>
              <a:lstStyle/>
              <a:p>
                <a:endParaRPr lang="en-US"/>
              </a:p>
            </p:txBody>
          </p:sp>
        </p:grpSp>
        <p:sp>
          <p:nvSpPr>
            <p:cNvPr id="15" name="TextBox 15"/>
            <p:cNvSpPr txBox="1"/>
            <p:nvPr/>
          </p:nvSpPr>
          <p:spPr>
            <a:xfrm>
              <a:off x="739422" y="3914537"/>
              <a:ext cx="5017140" cy="436769"/>
            </a:xfrm>
            <a:prstGeom prst="rect">
              <a:avLst/>
            </a:prstGeom>
          </p:spPr>
          <p:txBody>
            <a:bodyPr lIns="0" tIns="0" rIns="0" bIns="0" rtlCol="0" anchor="t">
              <a:spAutoFit/>
            </a:bodyPr>
            <a:lstStyle/>
            <a:p>
              <a:pPr algn="ctr">
                <a:lnSpc>
                  <a:spcPts val="2725"/>
                </a:lnSpc>
                <a:spcBef>
                  <a:spcPct val="0"/>
                </a:spcBef>
              </a:pPr>
              <a:r>
                <a:rPr lang="en-US" sz="1946" spc="1022">
                  <a:solidFill>
                    <a:srgbClr val="600E10"/>
                  </a:solidFill>
                  <a:latin typeface="Open Sans"/>
                </a:rPr>
                <a:t>URLA</a:t>
              </a:r>
            </a:p>
          </p:txBody>
        </p:sp>
      </p:grpSp>
      <p:sp>
        <p:nvSpPr>
          <p:cNvPr id="16" name="TextBox 16"/>
          <p:cNvSpPr txBox="1"/>
          <p:nvPr/>
        </p:nvSpPr>
        <p:spPr>
          <a:xfrm>
            <a:off x="6642041" y="610412"/>
            <a:ext cx="11428387" cy="1197262"/>
          </a:xfrm>
          <a:prstGeom prst="rect">
            <a:avLst/>
          </a:prstGeom>
        </p:spPr>
        <p:txBody>
          <a:bodyPr lIns="0" tIns="0" rIns="0" bIns="0" rtlCol="0" anchor="t">
            <a:spAutoFit/>
          </a:bodyPr>
          <a:lstStyle/>
          <a:p>
            <a:pPr algn="r">
              <a:lnSpc>
                <a:spcPts val="9048"/>
              </a:lnSpc>
            </a:pPr>
            <a:r>
              <a:rPr lang="en-US" sz="8959">
                <a:solidFill>
                  <a:srgbClr val="FFFFFF"/>
                </a:solidFill>
                <a:latin typeface="Black Mango Medium"/>
              </a:rPr>
              <a:t>OUR PRODUCERS</a:t>
            </a:r>
          </a:p>
        </p:txBody>
      </p:sp>
      <p:grpSp>
        <p:nvGrpSpPr>
          <p:cNvPr id="17" name="Group 17"/>
          <p:cNvGrpSpPr/>
          <p:nvPr/>
        </p:nvGrpSpPr>
        <p:grpSpPr>
          <a:xfrm>
            <a:off x="-405443" y="5143500"/>
            <a:ext cx="4871987" cy="3259550"/>
            <a:chOff x="0" y="0"/>
            <a:chExt cx="6495983" cy="4346066"/>
          </a:xfrm>
        </p:grpSpPr>
        <p:sp>
          <p:nvSpPr>
            <p:cNvPr id="18" name="TextBox 18"/>
            <p:cNvSpPr txBox="1"/>
            <p:nvPr/>
          </p:nvSpPr>
          <p:spPr>
            <a:xfrm>
              <a:off x="0" y="3499325"/>
              <a:ext cx="6495983" cy="452064"/>
            </a:xfrm>
            <a:prstGeom prst="rect">
              <a:avLst/>
            </a:prstGeom>
          </p:spPr>
          <p:txBody>
            <a:bodyPr lIns="0" tIns="0" rIns="0" bIns="0" rtlCol="0" anchor="t">
              <a:spAutoFit/>
            </a:bodyPr>
            <a:lstStyle/>
            <a:p>
              <a:pPr algn="ctr">
                <a:lnSpc>
                  <a:spcPts val="2521"/>
                </a:lnSpc>
              </a:pPr>
              <a:r>
                <a:rPr lang="en-US" sz="2496">
                  <a:solidFill>
                    <a:srgbClr val="600E10"/>
                  </a:solidFill>
                  <a:latin typeface="Black Mango Medium"/>
                </a:rPr>
                <a:t>Mozaik Winery</a:t>
              </a:r>
            </a:p>
          </p:txBody>
        </p:sp>
        <p:grpSp>
          <p:nvGrpSpPr>
            <p:cNvPr id="19" name="Group 19"/>
            <p:cNvGrpSpPr/>
            <p:nvPr/>
          </p:nvGrpSpPr>
          <p:grpSpPr>
            <a:xfrm>
              <a:off x="1278936" y="0"/>
              <a:ext cx="3355738" cy="3355725"/>
              <a:chOff x="0" y="0"/>
              <a:chExt cx="6350000" cy="6349975"/>
            </a:xfrm>
          </p:grpSpPr>
          <p:sp>
            <p:nvSpPr>
              <p:cNvPr id="20" name="Freeform 2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cstate="hqprint">
                  <a:extLst>
                    <a:ext uri="{28A0092B-C50C-407E-A947-70E740481C1C}">
                      <a14:useLocalDpi xmlns:a14="http://schemas.microsoft.com/office/drawing/2010/main"/>
                    </a:ext>
                  </a:extLst>
                </a:blip>
                <a:stretch>
                  <a:fillRect/>
                </a:stretch>
              </a:blipFill>
            </p:spPr>
            <p:txBody>
              <a:bodyPr/>
              <a:lstStyle/>
              <a:p>
                <a:endParaRPr lang="en-US"/>
              </a:p>
            </p:txBody>
          </p:sp>
        </p:grpSp>
        <p:sp>
          <p:nvSpPr>
            <p:cNvPr id="21" name="TextBox 21"/>
            <p:cNvSpPr txBox="1"/>
            <p:nvPr/>
          </p:nvSpPr>
          <p:spPr>
            <a:xfrm>
              <a:off x="739422" y="3909297"/>
              <a:ext cx="5017140" cy="436769"/>
            </a:xfrm>
            <a:prstGeom prst="rect">
              <a:avLst/>
            </a:prstGeom>
          </p:spPr>
          <p:txBody>
            <a:bodyPr lIns="0" tIns="0" rIns="0" bIns="0" rtlCol="0" anchor="t">
              <a:spAutoFit/>
            </a:bodyPr>
            <a:lstStyle/>
            <a:p>
              <a:pPr algn="ctr">
                <a:lnSpc>
                  <a:spcPts val="2725"/>
                </a:lnSpc>
                <a:spcBef>
                  <a:spcPct val="0"/>
                </a:spcBef>
              </a:pPr>
              <a:r>
                <a:rPr lang="en-US" sz="1946" spc="1022">
                  <a:solidFill>
                    <a:srgbClr val="600E10"/>
                  </a:solidFill>
                  <a:latin typeface="Open Sans"/>
                </a:rPr>
                <a:t>URLA</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sp>
        <p:nvSpPr>
          <p:cNvPr id="2" name="Freeform 2"/>
          <p:cNvSpPr/>
          <p:nvPr/>
        </p:nvSpPr>
        <p:spPr>
          <a:xfrm>
            <a:off x="13212422" y="2446548"/>
            <a:ext cx="4865855" cy="6077658"/>
          </a:xfrm>
          <a:custGeom>
            <a:avLst/>
            <a:gdLst/>
            <a:ahLst/>
            <a:cxnLst/>
            <a:rect l="l" t="t" r="r" b="b"/>
            <a:pathLst>
              <a:path w="4865855" h="6077658">
                <a:moveTo>
                  <a:pt x="0" y="0"/>
                </a:moveTo>
                <a:lnTo>
                  <a:pt x="4865855" y="0"/>
                </a:lnTo>
                <a:lnTo>
                  <a:pt x="4865855" y="6077658"/>
                </a:lnTo>
                <a:lnTo>
                  <a:pt x="0" y="6077658"/>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1591204" y="0"/>
            <a:ext cx="6696796" cy="1808336"/>
            <a:chOff x="0" y="0"/>
            <a:chExt cx="3004933" cy="811422"/>
          </a:xfrm>
        </p:grpSpPr>
        <p:sp>
          <p:nvSpPr>
            <p:cNvPr id="4" name="Freeform 4"/>
            <p:cNvSpPr/>
            <p:nvPr/>
          </p:nvSpPr>
          <p:spPr>
            <a:xfrm>
              <a:off x="0" y="0"/>
              <a:ext cx="3004933" cy="811422"/>
            </a:xfrm>
            <a:custGeom>
              <a:avLst/>
              <a:gdLst/>
              <a:ahLst/>
              <a:cxnLst/>
              <a:rect l="l" t="t" r="r" b="b"/>
              <a:pathLst>
                <a:path w="3004933" h="811422">
                  <a:moveTo>
                    <a:pt x="0" y="0"/>
                  </a:moveTo>
                  <a:lnTo>
                    <a:pt x="3004933" y="0"/>
                  </a:lnTo>
                  <a:lnTo>
                    <a:pt x="3004933" y="811422"/>
                  </a:lnTo>
                  <a:lnTo>
                    <a:pt x="0" y="811422"/>
                  </a:lnTo>
                  <a:close/>
                </a:path>
              </a:pathLst>
            </a:custGeom>
            <a:solidFill>
              <a:srgbClr val="600E10"/>
            </a:solidFill>
          </p:spPr>
          <p:txBody>
            <a:bodyPr/>
            <a:lstStyle/>
            <a:p>
              <a:endParaRPr lang="en-US"/>
            </a:p>
          </p:txBody>
        </p:sp>
      </p:grpSp>
      <p:sp>
        <p:nvSpPr>
          <p:cNvPr id="5" name="Freeform 5"/>
          <p:cNvSpPr/>
          <p:nvPr/>
        </p:nvSpPr>
        <p:spPr>
          <a:xfrm>
            <a:off x="16055837" y="8200356"/>
            <a:ext cx="2232163" cy="2232163"/>
          </a:xfrm>
          <a:custGeom>
            <a:avLst/>
            <a:gdLst/>
            <a:ahLst/>
            <a:cxnLst/>
            <a:rect l="l" t="t" r="r" b="b"/>
            <a:pathLst>
              <a:path w="2232163" h="2232163">
                <a:moveTo>
                  <a:pt x="0" y="0"/>
                </a:moveTo>
                <a:lnTo>
                  <a:pt x="2232163" y="0"/>
                </a:lnTo>
                <a:lnTo>
                  <a:pt x="2232163" y="2232163"/>
                </a:lnTo>
                <a:lnTo>
                  <a:pt x="0" y="2232163"/>
                </a:lnTo>
                <a:lnTo>
                  <a:pt x="0" y="0"/>
                </a:lnTo>
                <a:close/>
              </a:path>
            </a:pathLst>
          </a:custGeom>
          <a:blipFill>
            <a:blip r:embed="rId3"/>
            <a:stretch>
              <a:fillRect/>
            </a:stretch>
          </a:blipFill>
        </p:spPr>
        <p:txBody>
          <a:bodyPr/>
          <a:lstStyle/>
          <a:p>
            <a:endParaRPr lang="en-US"/>
          </a:p>
        </p:txBody>
      </p:sp>
      <p:sp>
        <p:nvSpPr>
          <p:cNvPr id="6" name="Freeform 6"/>
          <p:cNvSpPr/>
          <p:nvPr/>
        </p:nvSpPr>
        <p:spPr>
          <a:xfrm>
            <a:off x="10837360" y="2079715"/>
            <a:ext cx="1950231" cy="7710963"/>
          </a:xfrm>
          <a:custGeom>
            <a:avLst/>
            <a:gdLst/>
            <a:ahLst/>
            <a:cxnLst/>
            <a:rect l="l" t="t" r="r" b="b"/>
            <a:pathLst>
              <a:path w="1950231" h="7710963">
                <a:moveTo>
                  <a:pt x="0" y="0"/>
                </a:moveTo>
                <a:lnTo>
                  <a:pt x="1950231" y="0"/>
                </a:lnTo>
                <a:lnTo>
                  <a:pt x="1950231" y="7710963"/>
                </a:lnTo>
                <a:lnTo>
                  <a:pt x="0" y="7710963"/>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1028700" y="429294"/>
            <a:ext cx="8710225" cy="1333500"/>
            <a:chOff x="0" y="0"/>
            <a:chExt cx="11613634" cy="1778000"/>
          </a:xfrm>
        </p:grpSpPr>
        <p:grpSp>
          <p:nvGrpSpPr>
            <p:cNvPr id="8" name="Group 8"/>
            <p:cNvGrpSpPr/>
            <p:nvPr/>
          </p:nvGrpSpPr>
          <p:grpSpPr>
            <a:xfrm>
              <a:off x="0" y="0"/>
              <a:ext cx="11613634" cy="1778000"/>
              <a:chOff x="0" y="0"/>
              <a:chExt cx="2294051" cy="351210"/>
            </a:xfrm>
          </p:grpSpPr>
          <p:sp>
            <p:nvSpPr>
              <p:cNvPr id="9" name="Freeform 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0" name="TextBox 1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1" name="Freeform 11"/>
            <p:cNvSpPr/>
            <p:nvPr/>
          </p:nvSpPr>
          <p:spPr>
            <a:xfrm>
              <a:off x="371968" y="262081"/>
              <a:ext cx="1270000" cy="1270000"/>
            </a:xfrm>
            <a:custGeom>
              <a:avLst/>
              <a:gdLst/>
              <a:ahLst/>
              <a:cxnLst/>
              <a:rect l="l" t="t" r="r" b="b"/>
              <a:pathLst>
                <a:path w="1270000" h="1270000">
                  <a:moveTo>
                    <a:pt x="0" y="0"/>
                  </a:moveTo>
                  <a:lnTo>
                    <a:pt x="1270000" y="0"/>
                  </a:lnTo>
                  <a:lnTo>
                    <a:pt x="1270000" y="1270000"/>
                  </a:lnTo>
                  <a:lnTo>
                    <a:pt x="0" y="1270000"/>
                  </a:lnTo>
                  <a:lnTo>
                    <a:pt x="0" y="0"/>
                  </a:lnTo>
                  <a:close/>
                </a:path>
              </a:pathLst>
            </a:custGeom>
            <a: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1883660" y="465916"/>
              <a:ext cx="3639542" cy="795655"/>
            </a:xfrm>
            <a:prstGeom prst="rect">
              <a:avLst/>
            </a:prstGeom>
          </p:spPr>
          <p:txBody>
            <a:bodyPr lIns="0" tIns="0" rIns="0" bIns="0" rtlCol="0" anchor="t">
              <a:spAutoFit/>
            </a:bodyPr>
            <a:lstStyle/>
            <a:p>
              <a:pPr>
                <a:lnSpc>
                  <a:spcPts val="5040"/>
                </a:lnSpc>
              </a:pPr>
              <a:r>
                <a:rPr lang="en-US" sz="3600">
                  <a:solidFill>
                    <a:srgbClr val="FFFFFF"/>
                  </a:solidFill>
                  <a:latin typeface="Canva Sans"/>
                </a:rPr>
                <a:t>HUS Winery </a:t>
              </a:r>
            </a:p>
          </p:txBody>
        </p:sp>
      </p:grpSp>
      <p:grpSp>
        <p:nvGrpSpPr>
          <p:cNvPr id="13" name="Group 13"/>
          <p:cNvGrpSpPr/>
          <p:nvPr/>
        </p:nvGrpSpPr>
        <p:grpSpPr>
          <a:xfrm>
            <a:off x="1028700" y="2079715"/>
            <a:ext cx="8710225" cy="1333500"/>
            <a:chOff x="0" y="0"/>
            <a:chExt cx="11613634" cy="1778000"/>
          </a:xfrm>
        </p:grpSpPr>
        <p:grpSp>
          <p:nvGrpSpPr>
            <p:cNvPr id="14" name="Group 14"/>
            <p:cNvGrpSpPr/>
            <p:nvPr/>
          </p:nvGrpSpPr>
          <p:grpSpPr>
            <a:xfrm>
              <a:off x="0" y="0"/>
              <a:ext cx="11613634" cy="1778000"/>
              <a:chOff x="0" y="0"/>
              <a:chExt cx="2294051" cy="351210"/>
            </a:xfrm>
          </p:grpSpPr>
          <p:sp>
            <p:nvSpPr>
              <p:cNvPr id="15" name="Freeform 15"/>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6" name="TextBox 16"/>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7" name="Freeform 17"/>
            <p:cNvSpPr/>
            <p:nvPr/>
          </p:nvSpPr>
          <p:spPr>
            <a:xfrm>
              <a:off x="672150" y="317500"/>
              <a:ext cx="969818" cy="1270000"/>
            </a:xfrm>
            <a:custGeom>
              <a:avLst/>
              <a:gdLst/>
              <a:ahLst/>
              <a:cxnLst/>
              <a:rect l="l" t="t" r="r" b="b"/>
              <a:pathLst>
                <a:path w="969818" h="1270000">
                  <a:moveTo>
                    <a:pt x="0" y="0"/>
                  </a:moveTo>
                  <a:lnTo>
                    <a:pt x="969818" y="0"/>
                  </a:lnTo>
                  <a:lnTo>
                    <a:pt x="969818" y="1270000"/>
                  </a:lnTo>
                  <a:lnTo>
                    <a:pt x="0" y="1270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18"/>
            <p:cNvSpPr txBox="1"/>
            <p:nvPr/>
          </p:nvSpPr>
          <p:spPr>
            <a:xfrm>
              <a:off x="1883660" y="410845"/>
              <a:ext cx="3188295" cy="795655"/>
            </a:xfrm>
            <a:prstGeom prst="rect">
              <a:avLst/>
            </a:prstGeom>
          </p:spPr>
          <p:txBody>
            <a:bodyPr lIns="0" tIns="0" rIns="0" bIns="0" rtlCol="0" anchor="t">
              <a:spAutoFit/>
            </a:bodyPr>
            <a:lstStyle/>
            <a:p>
              <a:pPr algn="ctr">
                <a:lnSpc>
                  <a:spcPts val="5040"/>
                </a:lnSpc>
              </a:pPr>
              <a:r>
                <a:rPr lang="en-US" sz="3600">
                  <a:solidFill>
                    <a:srgbClr val="FFFFFF"/>
                  </a:solidFill>
                  <a:latin typeface="Canva Sans"/>
                </a:rPr>
                <a:t>100% Emir</a:t>
              </a:r>
            </a:p>
          </p:txBody>
        </p:sp>
      </p:grpSp>
      <p:grpSp>
        <p:nvGrpSpPr>
          <p:cNvPr id="19" name="Group 19"/>
          <p:cNvGrpSpPr/>
          <p:nvPr/>
        </p:nvGrpSpPr>
        <p:grpSpPr>
          <a:xfrm>
            <a:off x="1028700" y="3727540"/>
            <a:ext cx="8710225" cy="1333500"/>
            <a:chOff x="0" y="0"/>
            <a:chExt cx="11613634" cy="1778000"/>
          </a:xfrm>
        </p:grpSpPr>
        <p:grpSp>
          <p:nvGrpSpPr>
            <p:cNvPr id="20" name="Group 20"/>
            <p:cNvGrpSpPr/>
            <p:nvPr/>
          </p:nvGrpSpPr>
          <p:grpSpPr>
            <a:xfrm>
              <a:off x="0" y="0"/>
              <a:ext cx="11613634" cy="1778000"/>
              <a:chOff x="0" y="0"/>
              <a:chExt cx="2294051" cy="351210"/>
            </a:xfrm>
          </p:grpSpPr>
          <p:sp>
            <p:nvSpPr>
              <p:cNvPr id="21" name="Freeform 21"/>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2" name="TextBox 22"/>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3" name="Freeform 23"/>
            <p:cNvSpPr/>
            <p:nvPr/>
          </p:nvSpPr>
          <p:spPr>
            <a:xfrm>
              <a:off x="651368" y="254000"/>
              <a:ext cx="990600" cy="1270000"/>
            </a:xfrm>
            <a:custGeom>
              <a:avLst/>
              <a:gdLst/>
              <a:ahLst/>
              <a:cxnLst/>
              <a:rect l="l" t="t" r="r" b="b"/>
              <a:pathLst>
                <a:path w="990600" h="1270000">
                  <a:moveTo>
                    <a:pt x="0" y="0"/>
                  </a:moveTo>
                  <a:lnTo>
                    <a:pt x="990600" y="0"/>
                  </a:lnTo>
                  <a:lnTo>
                    <a:pt x="990600" y="1270000"/>
                  </a:lnTo>
                  <a:lnTo>
                    <a:pt x="0" y="1270000"/>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TextBox 24"/>
            <p:cNvSpPr txBox="1"/>
            <p:nvPr/>
          </p:nvSpPr>
          <p:spPr>
            <a:xfrm>
              <a:off x="1899535" y="387985"/>
              <a:ext cx="6344841" cy="795655"/>
            </a:xfrm>
            <a:prstGeom prst="rect">
              <a:avLst/>
            </a:prstGeom>
          </p:spPr>
          <p:txBody>
            <a:bodyPr lIns="0" tIns="0" rIns="0" bIns="0" rtlCol="0" anchor="t">
              <a:spAutoFit/>
            </a:bodyPr>
            <a:lstStyle/>
            <a:p>
              <a:pPr algn="ctr">
                <a:lnSpc>
                  <a:spcPts val="5040"/>
                </a:lnSpc>
              </a:pPr>
              <a:r>
                <a:rPr lang="en-US" sz="3600">
                  <a:solidFill>
                    <a:srgbClr val="FFFFFF"/>
                  </a:solidFill>
                  <a:latin typeface="Canva Sans"/>
                </a:rPr>
                <a:t>Nevşehir/Cappadocia</a:t>
              </a:r>
            </a:p>
          </p:txBody>
        </p:sp>
      </p:grpSp>
      <p:grpSp>
        <p:nvGrpSpPr>
          <p:cNvPr id="25" name="Group 25"/>
          <p:cNvGrpSpPr/>
          <p:nvPr/>
        </p:nvGrpSpPr>
        <p:grpSpPr>
          <a:xfrm>
            <a:off x="1028700" y="5270590"/>
            <a:ext cx="8710225" cy="1333500"/>
            <a:chOff x="0" y="0"/>
            <a:chExt cx="11613634" cy="1778000"/>
          </a:xfrm>
        </p:grpSpPr>
        <p:grpSp>
          <p:nvGrpSpPr>
            <p:cNvPr id="26" name="Group 26"/>
            <p:cNvGrpSpPr/>
            <p:nvPr/>
          </p:nvGrpSpPr>
          <p:grpSpPr>
            <a:xfrm>
              <a:off x="0" y="0"/>
              <a:ext cx="11613634" cy="1778000"/>
              <a:chOff x="0" y="0"/>
              <a:chExt cx="2294051" cy="351210"/>
            </a:xfrm>
          </p:grpSpPr>
          <p:sp>
            <p:nvSpPr>
              <p:cNvPr id="27" name="Freeform 27"/>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8" name="TextBox 28"/>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9" name="Freeform 29"/>
            <p:cNvSpPr/>
            <p:nvPr/>
          </p:nvSpPr>
          <p:spPr>
            <a:xfrm>
              <a:off x="485994" y="289477"/>
              <a:ext cx="1155974" cy="1270000"/>
            </a:xfrm>
            <a:custGeom>
              <a:avLst/>
              <a:gdLst/>
              <a:ahLst/>
              <a:cxnLst/>
              <a:rect l="l" t="t" r="r" b="b"/>
              <a:pathLst>
                <a:path w="1155974" h="1270000">
                  <a:moveTo>
                    <a:pt x="0" y="0"/>
                  </a:moveTo>
                  <a:lnTo>
                    <a:pt x="1155974" y="0"/>
                  </a:lnTo>
                  <a:lnTo>
                    <a:pt x="1155974" y="1270000"/>
                  </a:lnTo>
                  <a:lnTo>
                    <a:pt x="0" y="1270000"/>
                  </a:lnTo>
                  <a:lnTo>
                    <a:pt x="0" y="0"/>
                  </a:lnTo>
                  <a:close/>
                </a:path>
              </a:pathLst>
            </a:custGeom>
            <a: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TextBox 30"/>
            <p:cNvSpPr txBox="1"/>
            <p:nvPr/>
          </p:nvSpPr>
          <p:spPr>
            <a:xfrm>
              <a:off x="1899535" y="493312"/>
              <a:ext cx="3759994" cy="795655"/>
            </a:xfrm>
            <a:prstGeom prst="rect">
              <a:avLst/>
            </a:prstGeom>
          </p:spPr>
          <p:txBody>
            <a:bodyPr lIns="0" tIns="0" rIns="0" bIns="0" rtlCol="0" anchor="t">
              <a:spAutoFit/>
            </a:bodyPr>
            <a:lstStyle/>
            <a:p>
              <a:pPr algn="ctr">
                <a:lnSpc>
                  <a:spcPts val="5040"/>
                </a:lnSpc>
              </a:pPr>
              <a:r>
                <a:rPr lang="en-US" sz="3600">
                  <a:solidFill>
                    <a:srgbClr val="FFFFFF"/>
                  </a:solidFill>
                  <a:latin typeface="Canva Sans"/>
                </a:rPr>
                <a:t>Volcanic Soil</a:t>
              </a:r>
            </a:p>
          </p:txBody>
        </p:sp>
      </p:grpSp>
      <p:grpSp>
        <p:nvGrpSpPr>
          <p:cNvPr id="31" name="Group 31"/>
          <p:cNvGrpSpPr/>
          <p:nvPr/>
        </p:nvGrpSpPr>
        <p:grpSpPr>
          <a:xfrm>
            <a:off x="1028700" y="6866856"/>
            <a:ext cx="8710225" cy="1333500"/>
            <a:chOff x="0" y="0"/>
            <a:chExt cx="11613634" cy="1778000"/>
          </a:xfrm>
        </p:grpSpPr>
        <p:grpSp>
          <p:nvGrpSpPr>
            <p:cNvPr id="32" name="Group 32"/>
            <p:cNvGrpSpPr/>
            <p:nvPr/>
          </p:nvGrpSpPr>
          <p:grpSpPr>
            <a:xfrm>
              <a:off x="0" y="0"/>
              <a:ext cx="11613634" cy="1778000"/>
              <a:chOff x="0" y="0"/>
              <a:chExt cx="2294051" cy="351210"/>
            </a:xfrm>
          </p:grpSpPr>
          <p:sp>
            <p:nvSpPr>
              <p:cNvPr id="33" name="Freeform 33"/>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34" name="TextBox 34"/>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35" name="Freeform 35"/>
            <p:cNvSpPr/>
            <p:nvPr/>
          </p:nvSpPr>
          <p:spPr>
            <a:xfrm>
              <a:off x="415841" y="254000"/>
              <a:ext cx="1226127" cy="1270000"/>
            </a:xfrm>
            <a:custGeom>
              <a:avLst/>
              <a:gdLst/>
              <a:ahLst/>
              <a:cxnLst/>
              <a:rect l="l" t="t" r="r" b="b"/>
              <a:pathLst>
                <a:path w="1226127" h="1270000">
                  <a:moveTo>
                    <a:pt x="0" y="0"/>
                  </a:moveTo>
                  <a:lnTo>
                    <a:pt x="1226127" y="0"/>
                  </a:lnTo>
                  <a:lnTo>
                    <a:pt x="1226127" y="1270000"/>
                  </a:lnTo>
                  <a:lnTo>
                    <a:pt x="0" y="12700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TextBox 36"/>
            <p:cNvSpPr txBox="1"/>
            <p:nvPr/>
          </p:nvSpPr>
          <p:spPr>
            <a:xfrm>
              <a:off x="1883660" y="32385"/>
              <a:ext cx="9044505" cy="1646555"/>
            </a:xfrm>
            <a:prstGeom prst="rect">
              <a:avLst/>
            </a:prstGeom>
          </p:spPr>
          <p:txBody>
            <a:bodyPr lIns="0" tIns="0" rIns="0" bIns="0" rtlCol="0" anchor="t">
              <a:spAutoFit/>
            </a:bodyPr>
            <a:lstStyle/>
            <a:p>
              <a:pPr>
                <a:lnSpc>
                  <a:spcPts val="5040"/>
                </a:lnSpc>
              </a:pPr>
              <a:r>
                <a:rPr lang="en-US" sz="3600">
                  <a:solidFill>
                    <a:srgbClr val="FFFFFF"/>
                  </a:solidFill>
                  <a:latin typeface="Canva Sans"/>
                </a:rPr>
                <a:t>Aged for 6 months in stainless steel tanks</a:t>
              </a:r>
            </a:p>
          </p:txBody>
        </p:sp>
      </p:grpSp>
      <p:grpSp>
        <p:nvGrpSpPr>
          <p:cNvPr id="37" name="Group 37"/>
          <p:cNvGrpSpPr/>
          <p:nvPr/>
        </p:nvGrpSpPr>
        <p:grpSpPr>
          <a:xfrm>
            <a:off x="1028700" y="8524206"/>
            <a:ext cx="8927557" cy="1333500"/>
            <a:chOff x="0" y="0"/>
            <a:chExt cx="11903410" cy="1778000"/>
          </a:xfrm>
        </p:grpSpPr>
        <p:grpSp>
          <p:nvGrpSpPr>
            <p:cNvPr id="38" name="Group 38"/>
            <p:cNvGrpSpPr/>
            <p:nvPr/>
          </p:nvGrpSpPr>
          <p:grpSpPr>
            <a:xfrm>
              <a:off x="0" y="0"/>
              <a:ext cx="11613634" cy="1778000"/>
              <a:chOff x="0" y="0"/>
              <a:chExt cx="2294051" cy="351210"/>
            </a:xfrm>
          </p:grpSpPr>
          <p:sp>
            <p:nvSpPr>
              <p:cNvPr id="39" name="Freeform 3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40" name="TextBox 4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41" name="Freeform 41"/>
            <p:cNvSpPr/>
            <p:nvPr/>
          </p:nvSpPr>
          <p:spPr>
            <a:xfrm>
              <a:off x="391018" y="266700"/>
              <a:ext cx="1250950" cy="1270000"/>
            </a:xfrm>
            <a:custGeom>
              <a:avLst/>
              <a:gdLst/>
              <a:ahLst/>
              <a:cxnLst/>
              <a:rect l="l" t="t" r="r" b="b"/>
              <a:pathLst>
                <a:path w="1250950" h="1270000">
                  <a:moveTo>
                    <a:pt x="0" y="0"/>
                  </a:moveTo>
                  <a:lnTo>
                    <a:pt x="1250950" y="0"/>
                  </a:lnTo>
                  <a:lnTo>
                    <a:pt x="1250950" y="1270000"/>
                  </a:lnTo>
                  <a:lnTo>
                    <a:pt x="0" y="1270000"/>
                  </a:lnTo>
                  <a:lnTo>
                    <a:pt x="0" y="0"/>
                  </a:lnTo>
                  <a:close/>
                </a:path>
              </a:pathLst>
            </a:custGeom>
            <a: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p:spPr>
          <p:txBody>
            <a:bodyPr/>
            <a:lstStyle/>
            <a:p>
              <a:endParaRPr lang="en-US"/>
            </a:p>
          </p:txBody>
        </p:sp>
        <p:sp>
          <p:nvSpPr>
            <p:cNvPr id="42" name="TextBox 42"/>
            <p:cNvSpPr txBox="1"/>
            <p:nvPr/>
          </p:nvSpPr>
          <p:spPr>
            <a:xfrm>
              <a:off x="1883660" y="32385"/>
              <a:ext cx="10019750" cy="1646555"/>
            </a:xfrm>
            <a:prstGeom prst="rect">
              <a:avLst/>
            </a:prstGeom>
          </p:spPr>
          <p:txBody>
            <a:bodyPr lIns="0" tIns="0" rIns="0" bIns="0" rtlCol="0" anchor="t">
              <a:spAutoFit/>
            </a:bodyPr>
            <a:lstStyle/>
            <a:p>
              <a:pPr>
                <a:lnSpc>
                  <a:spcPts val="5040"/>
                </a:lnSpc>
              </a:pPr>
              <a:r>
                <a:rPr lang="en-US" sz="3600">
                  <a:solidFill>
                    <a:srgbClr val="FFFFFF"/>
                  </a:solidFill>
                  <a:latin typeface="Canva Sans"/>
                </a:rPr>
                <a:t>Emir means “lord/prince” in Turkish</a:t>
              </a:r>
            </a:p>
          </p:txBody>
        </p:sp>
      </p:grpSp>
      <p:sp>
        <p:nvSpPr>
          <p:cNvPr id="43" name="TextBox 43"/>
          <p:cNvSpPr txBox="1"/>
          <p:nvPr/>
        </p:nvSpPr>
        <p:spPr>
          <a:xfrm>
            <a:off x="11591204" y="581837"/>
            <a:ext cx="6479224" cy="954786"/>
          </a:xfrm>
          <a:prstGeom prst="rect">
            <a:avLst/>
          </a:prstGeom>
        </p:spPr>
        <p:txBody>
          <a:bodyPr lIns="0" tIns="0" rIns="0" bIns="0" rtlCol="0" anchor="t">
            <a:spAutoFit/>
          </a:bodyPr>
          <a:lstStyle/>
          <a:p>
            <a:pPr algn="ctr">
              <a:lnSpc>
                <a:spcPts val="7272"/>
              </a:lnSpc>
            </a:pPr>
            <a:r>
              <a:rPr lang="en-US" sz="7200">
                <a:solidFill>
                  <a:srgbClr val="FFFFFF"/>
                </a:solidFill>
                <a:latin typeface="Black Mango Medium"/>
              </a:rPr>
              <a:t>2022 EMIR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sp>
        <p:nvSpPr>
          <p:cNvPr id="2" name="Freeform 2"/>
          <p:cNvSpPr/>
          <p:nvPr/>
        </p:nvSpPr>
        <p:spPr>
          <a:xfrm>
            <a:off x="16055837" y="8054837"/>
            <a:ext cx="2232163" cy="2232163"/>
          </a:xfrm>
          <a:custGeom>
            <a:avLst/>
            <a:gdLst/>
            <a:ahLst/>
            <a:cxnLst/>
            <a:rect l="l" t="t" r="r" b="b"/>
            <a:pathLst>
              <a:path w="2232163" h="2232163">
                <a:moveTo>
                  <a:pt x="0" y="0"/>
                </a:moveTo>
                <a:lnTo>
                  <a:pt x="2232163" y="0"/>
                </a:lnTo>
                <a:lnTo>
                  <a:pt x="2232163" y="2232163"/>
                </a:lnTo>
                <a:lnTo>
                  <a:pt x="0" y="2232163"/>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28700" y="429294"/>
            <a:ext cx="8710225" cy="1333500"/>
            <a:chOff x="0" y="0"/>
            <a:chExt cx="2294051" cy="351210"/>
          </a:xfrm>
        </p:grpSpPr>
        <p:sp>
          <p:nvSpPr>
            <p:cNvPr id="4" name="Freeform 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5" name="TextBox 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6" name="Freeform 6"/>
          <p:cNvSpPr/>
          <p:nvPr/>
        </p:nvSpPr>
        <p:spPr>
          <a:xfrm>
            <a:off x="1307676" y="625855"/>
            <a:ext cx="952500" cy="952500"/>
          </a:xfrm>
          <a:custGeom>
            <a:avLst/>
            <a:gdLst/>
            <a:ahLst/>
            <a:cxnLst/>
            <a:rect l="l" t="t" r="r" b="b"/>
            <a:pathLst>
              <a:path w="952500" h="952500">
                <a:moveTo>
                  <a:pt x="0" y="0"/>
                </a:moveTo>
                <a:lnTo>
                  <a:pt x="952500" y="0"/>
                </a:lnTo>
                <a:lnTo>
                  <a:pt x="952500" y="952500"/>
                </a:lnTo>
                <a:lnTo>
                  <a:pt x="0" y="952500"/>
                </a:lnTo>
                <a:lnTo>
                  <a:pt x="0" y="0"/>
                </a:lnTo>
                <a:close/>
              </a:path>
            </a:pathLst>
          </a:custGeo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028700" y="2079715"/>
            <a:ext cx="8710225" cy="1333500"/>
            <a:chOff x="0" y="0"/>
            <a:chExt cx="2294051" cy="351210"/>
          </a:xfrm>
        </p:grpSpPr>
        <p:sp>
          <p:nvSpPr>
            <p:cNvPr id="8" name="Freeform 8"/>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9" name="TextBox 9"/>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0" name="Freeform 10"/>
          <p:cNvSpPr/>
          <p:nvPr/>
        </p:nvSpPr>
        <p:spPr>
          <a:xfrm>
            <a:off x="1532813" y="2317840"/>
            <a:ext cx="727364" cy="952500"/>
          </a:xfrm>
          <a:custGeom>
            <a:avLst/>
            <a:gdLst/>
            <a:ahLst/>
            <a:cxnLst/>
            <a:rect l="l" t="t" r="r" b="b"/>
            <a:pathLst>
              <a:path w="727364" h="952500">
                <a:moveTo>
                  <a:pt x="0" y="0"/>
                </a:moveTo>
                <a:lnTo>
                  <a:pt x="727363" y="0"/>
                </a:lnTo>
                <a:lnTo>
                  <a:pt x="727363" y="952500"/>
                </a:lnTo>
                <a:lnTo>
                  <a:pt x="0" y="952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p:nvPr/>
        </p:nvGrpSpPr>
        <p:grpSpPr>
          <a:xfrm>
            <a:off x="1028700" y="3727540"/>
            <a:ext cx="8710225" cy="1333500"/>
            <a:chOff x="0" y="0"/>
            <a:chExt cx="2294051" cy="351210"/>
          </a:xfrm>
        </p:grpSpPr>
        <p:sp>
          <p:nvSpPr>
            <p:cNvPr id="12" name="Freeform 12"/>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3" name="TextBox 13"/>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4" name="Freeform 14"/>
          <p:cNvSpPr/>
          <p:nvPr/>
        </p:nvSpPr>
        <p:spPr>
          <a:xfrm>
            <a:off x="1517226" y="3918040"/>
            <a:ext cx="742950" cy="952500"/>
          </a:xfrm>
          <a:custGeom>
            <a:avLst/>
            <a:gdLst/>
            <a:ahLst/>
            <a:cxnLst/>
            <a:rect l="l" t="t" r="r" b="b"/>
            <a:pathLst>
              <a:path w="742950" h="952500">
                <a:moveTo>
                  <a:pt x="0" y="0"/>
                </a:moveTo>
                <a:lnTo>
                  <a:pt x="742950" y="0"/>
                </a:lnTo>
                <a:lnTo>
                  <a:pt x="742950" y="952500"/>
                </a:lnTo>
                <a:lnTo>
                  <a:pt x="0" y="952500"/>
                </a:lnTo>
                <a:lnTo>
                  <a:pt x="0" y="0"/>
                </a:lnTo>
                <a:close/>
              </a:path>
            </a:pathLst>
          </a:custGeom>
          <a: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grpSp>
        <p:nvGrpSpPr>
          <p:cNvPr id="15" name="Group 15"/>
          <p:cNvGrpSpPr/>
          <p:nvPr/>
        </p:nvGrpSpPr>
        <p:grpSpPr>
          <a:xfrm>
            <a:off x="1028700" y="5270590"/>
            <a:ext cx="8710225" cy="1333500"/>
            <a:chOff x="0" y="0"/>
            <a:chExt cx="2294051" cy="351210"/>
          </a:xfrm>
        </p:grpSpPr>
        <p:sp>
          <p:nvSpPr>
            <p:cNvPr id="16" name="Freeform 16"/>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7" name="TextBox 17"/>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8" name="Freeform 18"/>
          <p:cNvSpPr/>
          <p:nvPr/>
        </p:nvSpPr>
        <p:spPr>
          <a:xfrm>
            <a:off x="1393196" y="5487698"/>
            <a:ext cx="866980" cy="952500"/>
          </a:xfrm>
          <a:custGeom>
            <a:avLst/>
            <a:gdLst/>
            <a:ahLst/>
            <a:cxnLst/>
            <a:rect l="l" t="t" r="r" b="b"/>
            <a:pathLst>
              <a:path w="866980" h="952500">
                <a:moveTo>
                  <a:pt x="0" y="0"/>
                </a:moveTo>
                <a:lnTo>
                  <a:pt x="866980" y="0"/>
                </a:lnTo>
                <a:lnTo>
                  <a:pt x="866980" y="952500"/>
                </a:lnTo>
                <a:lnTo>
                  <a:pt x="0" y="952500"/>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9" name="Group 19"/>
          <p:cNvGrpSpPr/>
          <p:nvPr/>
        </p:nvGrpSpPr>
        <p:grpSpPr>
          <a:xfrm>
            <a:off x="1028700" y="6866856"/>
            <a:ext cx="8710225" cy="1333500"/>
            <a:chOff x="0" y="0"/>
            <a:chExt cx="2294051" cy="351210"/>
          </a:xfrm>
        </p:grpSpPr>
        <p:sp>
          <p:nvSpPr>
            <p:cNvPr id="20" name="Freeform 20"/>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1" name="TextBox 21"/>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2" name="Freeform 22"/>
          <p:cNvSpPr/>
          <p:nvPr/>
        </p:nvSpPr>
        <p:spPr>
          <a:xfrm>
            <a:off x="1340581" y="7057356"/>
            <a:ext cx="919595" cy="952500"/>
          </a:xfrm>
          <a:custGeom>
            <a:avLst/>
            <a:gdLst/>
            <a:ahLst/>
            <a:cxnLst/>
            <a:rect l="l" t="t" r="r" b="b"/>
            <a:pathLst>
              <a:path w="919595" h="952500">
                <a:moveTo>
                  <a:pt x="0" y="0"/>
                </a:moveTo>
                <a:lnTo>
                  <a:pt x="919595" y="0"/>
                </a:lnTo>
                <a:lnTo>
                  <a:pt x="919595" y="952500"/>
                </a:lnTo>
                <a:lnTo>
                  <a:pt x="0" y="952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3" name="Group 23"/>
          <p:cNvGrpSpPr/>
          <p:nvPr/>
        </p:nvGrpSpPr>
        <p:grpSpPr>
          <a:xfrm>
            <a:off x="1028700" y="8524206"/>
            <a:ext cx="8710225" cy="1333500"/>
            <a:chOff x="0" y="0"/>
            <a:chExt cx="2294051" cy="351210"/>
          </a:xfrm>
        </p:grpSpPr>
        <p:sp>
          <p:nvSpPr>
            <p:cNvPr id="24" name="Freeform 2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5" name="TextBox 2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6" name="Freeform 26"/>
          <p:cNvSpPr/>
          <p:nvPr/>
        </p:nvSpPr>
        <p:spPr>
          <a:xfrm>
            <a:off x="1321964" y="8724231"/>
            <a:ext cx="938212" cy="952500"/>
          </a:xfrm>
          <a:custGeom>
            <a:avLst/>
            <a:gdLst/>
            <a:ahLst/>
            <a:cxnLst/>
            <a:rect l="l" t="t" r="r" b="b"/>
            <a:pathLst>
              <a:path w="938212" h="952500">
                <a:moveTo>
                  <a:pt x="0" y="0"/>
                </a:moveTo>
                <a:lnTo>
                  <a:pt x="938212" y="0"/>
                </a:lnTo>
                <a:lnTo>
                  <a:pt x="938212" y="952500"/>
                </a:lnTo>
                <a:lnTo>
                  <a:pt x="0" y="952500"/>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a:p>
        </p:txBody>
      </p:sp>
      <p:sp>
        <p:nvSpPr>
          <p:cNvPr id="27" name="Freeform 27"/>
          <p:cNvSpPr/>
          <p:nvPr/>
        </p:nvSpPr>
        <p:spPr>
          <a:xfrm>
            <a:off x="11921061" y="1965768"/>
            <a:ext cx="1667496" cy="7710963"/>
          </a:xfrm>
          <a:custGeom>
            <a:avLst/>
            <a:gdLst/>
            <a:ahLst/>
            <a:cxnLst/>
            <a:rect l="l" t="t" r="r" b="b"/>
            <a:pathLst>
              <a:path w="1667496" h="7710963">
                <a:moveTo>
                  <a:pt x="0" y="0"/>
                </a:moveTo>
                <a:lnTo>
                  <a:pt x="1667496" y="0"/>
                </a:lnTo>
                <a:lnTo>
                  <a:pt x="1667496" y="7710963"/>
                </a:lnTo>
                <a:lnTo>
                  <a:pt x="0" y="7710963"/>
                </a:lnTo>
                <a:lnTo>
                  <a:pt x="0" y="0"/>
                </a:lnTo>
                <a:close/>
              </a:path>
            </a:pathLst>
          </a:custGeom>
          <a:blipFill>
            <a:blip r:embed="rId15"/>
            <a:stretch>
              <a:fillRect/>
            </a:stretch>
          </a:blipFill>
        </p:spPr>
        <p:txBody>
          <a:bodyPr/>
          <a:lstStyle/>
          <a:p>
            <a:endParaRPr lang="en-US"/>
          </a:p>
        </p:txBody>
      </p:sp>
      <p:grpSp>
        <p:nvGrpSpPr>
          <p:cNvPr id="28" name="Group 28"/>
          <p:cNvGrpSpPr/>
          <p:nvPr/>
        </p:nvGrpSpPr>
        <p:grpSpPr>
          <a:xfrm>
            <a:off x="12227297" y="0"/>
            <a:ext cx="6060703" cy="1808336"/>
            <a:chOff x="0" y="0"/>
            <a:chExt cx="2719511" cy="811422"/>
          </a:xfrm>
        </p:grpSpPr>
        <p:sp>
          <p:nvSpPr>
            <p:cNvPr id="29" name="Freeform 29"/>
            <p:cNvSpPr/>
            <p:nvPr/>
          </p:nvSpPr>
          <p:spPr>
            <a:xfrm>
              <a:off x="0" y="0"/>
              <a:ext cx="2719511" cy="811422"/>
            </a:xfrm>
            <a:custGeom>
              <a:avLst/>
              <a:gdLst/>
              <a:ahLst/>
              <a:cxnLst/>
              <a:rect l="l" t="t" r="r" b="b"/>
              <a:pathLst>
                <a:path w="2719511" h="811422">
                  <a:moveTo>
                    <a:pt x="0" y="0"/>
                  </a:moveTo>
                  <a:lnTo>
                    <a:pt x="2719511" y="0"/>
                  </a:lnTo>
                  <a:lnTo>
                    <a:pt x="2719511" y="811422"/>
                  </a:lnTo>
                  <a:lnTo>
                    <a:pt x="0" y="811422"/>
                  </a:lnTo>
                  <a:close/>
                </a:path>
              </a:pathLst>
            </a:custGeom>
            <a:solidFill>
              <a:srgbClr val="600E10"/>
            </a:solidFill>
          </p:spPr>
          <p:txBody>
            <a:bodyPr/>
            <a:lstStyle/>
            <a:p>
              <a:endParaRPr lang="en-US"/>
            </a:p>
          </p:txBody>
        </p:sp>
      </p:grpSp>
      <p:sp>
        <p:nvSpPr>
          <p:cNvPr id="30" name="Freeform 30"/>
          <p:cNvSpPr/>
          <p:nvPr/>
        </p:nvSpPr>
        <p:spPr>
          <a:xfrm>
            <a:off x="14372881" y="2476174"/>
            <a:ext cx="3702323" cy="5724182"/>
          </a:xfrm>
          <a:custGeom>
            <a:avLst/>
            <a:gdLst/>
            <a:ahLst/>
            <a:cxnLst/>
            <a:rect l="l" t="t" r="r" b="b"/>
            <a:pathLst>
              <a:path w="3702323" h="5724182">
                <a:moveTo>
                  <a:pt x="0" y="0"/>
                </a:moveTo>
                <a:lnTo>
                  <a:pt x="3702323" y="0"/>
                </a:lnTo>
                <a:lnTo>
                  <a:pt x="3702323" y="5724182"/>
                </a:lnTo>
                <a:lnTo>
                  <a:pt x="0" y="5724182"/>
                </a:lnTo>
                <a:lnTo>
                  <a:pt x="0" y="0"/>
                </a:lnTo>
                <a:close/>
              </a:path>
            </a:pathLst>
          </a:custGeom>
          <a:blipFill>
            <a:blip r:embed="rId16" cstate="hqprint">
              <a:extLst>
                <a:ext uri="{28A0092B-C50C-407E-A947-70E740481C1C}">
                  <a14:useLocalDpi xmlns:a14="http://schemas.microsoft.com/office/drawing/2010/main"/>
                </a:ext>
              </a:extLst>
            </a:blip>
            <a:stretch>
              <a:fillRect/>
            </a:stretch>
          </a:blipFill>
        </p:spPr>
        <p:txBody>
          <a:bodyPr/>
          <a:lstStyle/>
          <a:p>
            <a:endParaRPr lang="en-US"/>
          </a:p>
        </p:txBody>
      </p:sp>
      <p:sp>
        <p:nvSpPr>
          <p:cNvPr id="31" name="TextBox 31"/>
          <p:cNvSpPr txBox="1"/>
          <p:nvPr/>
        </p:nvSpPr>
        <p:spPr>
          <a:xfrm>
            <a:off x="2441445" y="762062"/>
            <a:ext cx="3212210"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Mozaik Winery</a:t>
            </a:r>
          </a:p>
        </p:txBody>
      </p:sp>
      <p:sp>
        <p:nvSpPr>
          <p:cNvPr id="32" name="TextBox 32"/>
          <p:cNvSpPr txBox="1"/>
          <p:nvPr/>
        </p:nvSpPr>
        <p:spPr>
          <a:xfrm>
            <a:off x="2441445" y="2371180"/>
            <a:ext cx="4218025"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100% Sangiovese</a:t>
            </a:r>
          </a:p>
        </p:txBody>
      </p:sp>
      <p:sp>
        <p:nvSpPr>
          <p:cNvPr id="33" name="TextBox 33"/>
          <p:cNvSpPr txBox="1"/>
          <p:nvPr/>
        </p:nvSpPr>
        <p:spPr>
          <a:xfrm>
            <a:off x="2453351" y="4001860"/>
            <a:ext cx="4758630"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İzmir/Urla</a:t>
            </a:r>
          </a:p>
        </p:txBody>
      </p:sp>
      <p:sp>
        <p:nvSpPr>
          <p:cNvPr id="34" name="TextBox 34"/>
          <p:cNvSpPr txBox="1"/>
          <p:nvPr/>
        </p:nvSpPr>
        <p:spPr>
          <a:xfrm>
            <a:off x="2441445" y="5278210"/>
            <a:ext cx="6241734" cy="1251585"/>
          </a:xfrm>
          <a:prstGeom prst="rect">
            <a:avLst/>
          </a:prstGeom>
        </p:spPr>
        <p:txBody>
          <a:bodyPr lIns="0" tIns="0" rIns="0" bIns="0" rtlCol="0" anchor="t">
            <a:spAutoFit/>
          </a:bodyPr>
          <a:lstStyle/>
          <a:p>
            <a:pPr>
              <a:lnSpc>
                <a:spcPts val="5040"/>
              </a:lnSpc>
            </a:pPr>
            <a:r>
              <a:rPr lang="en-US" sz="3600">
                <a:solidFill>
                  <a:srgbClr val="FFFFFF"/>
                </a:solidFill>
                <a:latin typeface="Canva Sans"/>
              </a:rPr>
              <a:t>Yellow clay (calcareous) rich in limestone</a:t>
            </a:r>
          </a:p>
        </p:txBody>
      </p:sp>
      <p:sp>
        <p:nvSpPr>
          <p:cNvPr id="35" name="TextBox 35"/>
          <p:cNvSpPr txBox="1"/>
          <p:nvPr/>
        </p:nvSpPr>
        <p:spPr>
          <a:xfrm>
            <a:off x="2441445" y="6874372"/>
            <a:ext cx="7012336" cy="1180465"/>
          </a:xfrm>
          <a:prstGeom prst="rect">
            <a:avLst/>
          </a:prstGeom>
        </p:spPr>
        <p:txBody>
          <a:bodyPr lIns="0" tIns="0" rIns="0" bIns="0" rtlCol="0" anchor="t">
            <a:spAutoFit/>
          </a:bodyPr>
          <a:lstStyle/>
          <a:p>
            <a:pPr>
              <a:lnSpc>
                <a:spcPts val="4760"/>
              </a:lnSpc>
            </a:pPr>
            <a:r>
              <a:rPr lang="en-US" sz="3400">
                <a:solidFill>
                  <a:srgbClr val="FFFFFF"/>
                </a:solidFill>
                <a:latin typeface="Canva Sans"/>
              </a:rPr>
              <a:t>Maceration and Malolactic fermentation in stainless steel </a:t>
            </a:r>
          </a:p>
        </p:txBody>
      </p:sp>
      <p:sp>
        <p:nvSpPr>
          <p:cNvPr id="36" name="TextBox 36"/>
          <p:cNvSpPr txBox="1"/>
          <p:nvPr/>
        </p:nvSpPr>
        <p:spPr>
          <a:xfrm>
            <a:off x="2441445" y="8531826"/>
            <a:ext cx="7514812" cy="1251585"/>
          </a:xfrm>
          <a:prstGeom prst="rect">
            <a:avLst/>
          </a:prstGeom>
        </p:spPr>
        <p:txBody>
          <a:bodyPr lIns="0" tIns="0" rIns="0" bIns="0" rtlCol="0" anchor="t">
            <a:spAutoFit/>
          </a:bodyPr>
          <a:lstStyle/>
          <a:p>
            <a:pPr>
              <a:lnSpc>
                <a:spcPts val="5040"/>
              </a:lnSpc>
            </a:pPr>
            <a:r>
              <a:rPr lang="en-US" sz="3600">
                <a:solidFill>
                  <a:srgbClr val="FFFFFF"/>
                </a:solidFill>
                <a:latin typeface="Canva Sans"/>
              </a:rPr>
              <a:t>Named after the winemaker's daughter</a:t>
            </a:r>
          </a:p>
        </p:txBody>
      </p:sp>
      <p:sp>
        <p:nvSpPr>
          <p:cNvPr id="37" name="TextBox 37"/>
          <p:cNvSpPr txBox="1"/>
          <p:nvPr/>
        </p:nvSpPr>
        <p:spPr>
          <a:xfrm>
            <a:off x="12402771" y="567162"/>
            <a:ext cx="5885229" cy="954786"/>
          </a:xfrm>
          <a:prstGeom prst="rect">
            <a:avLst/>
          </a:prstGeom>
        </p:spPr>
        <p:txBody>
          <a:bodyPr lIns="0" tIns="0" rIns="0" bIns="0" rtlCol="0" anchor="t">
            <a:spAutoFit/>
          </a:bodyPr>
          <a:lstStyle/>
          <a:p>
            <a:pPr algn="ctr">
              <a:lnSpc>
                <a:spcPts val="7272"/>
              </a:lnSpc>
            </a:pPr>
            <a:r>
              <a:rPr lang="en-US" sz="7200">
                <a:solidFill>
                  <a:srgbClr val="FFFFFF"/>
                </a:solidFill>
                <a:latin typeface="Black Mango Medium"/>
              </a:rPr>
              <a:t>2019 DERYA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sp>
        <p:nvSpPr>
          <p:cNvPr id="2" name="Freeform 2"/>
          <p:cNvSpPr/>
          <p:nvPr/>
        </p:nvSpPr>
        <p:spPr>
          <a:xfrm>
            <a:off x="15924232" y="8009856"/>
            <a:ext cx="2232163" cy="2232163"/>
          </a:xfrm>
          <a:custGeom>
            <a:avLst/>
            <a:gdLst/>
            <a:ahLst/>
            <a:cxnLst/>
            <a:rect l="l" t="t" r="r" b="b"/>
            <a:pathLst>
              <a:path w="2232163" h="2232163">
                <a:moveTo>
                  <a:pt x="0" y="0"/>
                </a:moveTo>
                <a:lnTo>
                  <a:pt x="2232163" y="0"/>
                </a:lnTo>
                <a:lnTo>
                  <a:pt x="2232163" y="2232163"/>
                </a:lnTo>
                <a:lnTo>
                  <a:pt x="0" y="2232163"/>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28700" y="429294"/>
            <a:ext cx="8710225" cy="1333500"/>
            <a:chOff x="0" y="0"/>
            <a:chExt cx="2294051" cy="351210"/>
          </a:xfrm>
        </p:grpSpPr>
        <p:sp>
          <p:nvSpPr>
            <p:cNvPr id="4" name="Freeform 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5" name="TextBox 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6" name="Freeform 6"/>
          <p:cNvSpPr/>
          <p:nvPr/>
        </p:nvSpPr>
        <p:spPr>
          <a:xfrm>
            <a:off x="1307676" y="625855"/>
            <a:ext cx="952500" cy="952500"/>
          </a:xfrm>
          <a:custGeom>
            <a:avLst/>
            <a:gdLst/>
            <a:ahLst/>
            <a:cxnLst/>
            <a:rect l="l" t="t" r="r" b="b"/>
            <a:pathLst>
              <a:path w="952500" h="952500">
                <a:moveTo>
                  <a:pt x="0" y="0"/>
                </a:moveTo>
                <a:lnTo>
                  <a:pt x="952500" y="0"/>
                </a:lnTo>
                <a:lnTo>
                  <a:pt x="952500" y="952500"/>
                </a:lnTo>
                <a:lnTo>
                  <a:pt x="0" y="952500"/>
                </a:lnTo>
                <a:lnTo>
                  <a:pt x="0" y="0"/>
                </a:lnTo>
                <a:close/>
              </a:path>
            </a:pathLst>
          </a:custGeo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2441445" y="762062"/>
            <a:ext cx="3212210"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Erdel Winery</a:t>
            </a:r>
          </a:p>
        </p:txBody>
      </p:sp>
      <p:grpSp>
        <p:nvGrpSpPr>
          <p:cNvPr id="8" name="Group 8"/>
          <p:cNvGrpSpPr/>
          <p:nvPr/>
        </p:nvGrpSpPr>
        <p:grpSpPr>
          <a:xfrm>
            <a:off x="1028700" y="2079715"/>
            <a:ext cx="8710225" cy="1333500"/>
            <a:chOff x="0" y="0"/>
            <a:chExt cx="2294051" cy="351210"/>
          </a:xfrm>
        </p:grpSpPr>
        <p:sp>
          <p:nvSpPr>
            <p:cNvPr id="9" name="Freeform 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0" name="TextBox 1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1" name="Freeform 11"/>
          <p:cNvSpPr/>
          <p:nvPr/>
        </p:nvSpPr>
        <p:spPr>
          <a:xfrm>
            <a:off x="1532813" y="2317840"/>
            <a:ext cx="727364" cy="952500"/>
          </a:xfrm>
          <a:custGeom>
            <a:avLst/>
            <a:gdLst/>
            <a:ahLst/>
            <a:cxnLst/>
            <a:rect l="l" t="t" r="r" b="b"/>
            <a:pathLst>
              <a:path w="727364" h="952500">
                <a:moveTo>
                  <a:pt x="0" y="0"/>
                </a:moveTo>
                <a:lnTo>
                  <a:pt x="727363" y="0"/>
                </a:lnTo>
                <a:lnTo>
                  <a:pt x="727363" y="952500"/>
                </a:lnTo>
                <a:lnTo>
                  <a:pt x="0" y="952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2441445" y="2371180"/>
            <a:ext cx="4770537"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100% Kalecik Karası</a:t>
            </a:r>
          </a:p>
        </p:txBody>
      </p:sp>
      <p:grpSp>
        <p:nvGrpSpPr>
          <p:cNvPr id="13" name="Group 13"/>
          <p:cNvGrpSpPr/>
          <p:nvPr/>
        </p:nvGrpSpPr>
        <p:grpSpPr>
          <a:xfrm>
            <a:off x="1028700" y="3727540"/>
            <a:ext cx="8710225" cy="1333500"/>
            <a:chOff x="0" y="0"/>
            <a:chExt cx="2294051" cy="351210"/>
          </a:xfrm>
        </p:grpSpPr>
        <p:sp>
          <p:nvSpPr>
            <p:cNvPr id="14" name="Freeform 1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5" name="TextBox 1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6" name="Freeform 16"/>
          <p:cNvSpPr/>
          <p:nvPr/>
        </p:nvSpPr>
        <p:spPr>
          <a:xfrm>
            <a:off x="1517226" y="3918040"/>
            <a:ext cx="742950" cy="952500"/>
          </a:xfrm>
          <a:custGeom>
            <a:avLst/>
            <a:gdLst/>
            <a:ahLst/>
            <a:cxnLst/>
            <a:rect l="l" t="t" r="r" b="b"/>
            <a:pathLst>
              <a:path w="742950" h="952500">
                <a:moveTo>
                  <a:pt x="0" y="0"/>
                </a:moveTo>
                <a:lnTo>
                  <a:pt x="742950" y="0"/>
                </a:lnTo>
                <a:lnTo>
                  <a:pt x="742950" y="952500"/>
                </a:lnTo>
                <a:lnTo>
                  <a:pt x="0" y="952500"/>
                </a:lnTo>
                <a:lnTo>
                  <a:pt x="0" y="0"/>
                </a:lnTo>
                <a:close/>
              </a:path>
            </a:pathLst>
          </a:custGeom>
          <a: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2453351" y="4001860"/>
            <a:ext cx="4758630"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Denizli/Çal</a:t>
            </a:r>
          </a:p>
        </p:txBody>
      </p:sp>
      <p:grpSp>
        <p:nvGrpSpPr>
          <p:cNvPr id="18" name="Group 18"/>
          <p:cNvGrpSpPr/>
          <p:nvPr/>
        </p:nvGrpSpPr>
        <p:grpSpPr>
          <a:xfrm>
            <a:off x="1028700" y="5270590"/>
            <a:ext cx="8710225" cy="1333500"/>
            <a:chOff x="0" y="0"/>
            <a:chExt cx="2294051" cy="351210"/>
          </a:xfrm>
        </p:grpSpPr>
        <p:sp>
          <p:nvSpPr>
            <p:cNvPr id="19" name="Freeform 1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0" name="TextBox 2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1" name="Freeform 21"/>
          <p:cNvSpPr/>
          <p:nvPr/>
        </p:nvSpPr>
        <p:spPr>
          <a:xfrm>
            <a:off x="1393196" y="5487698"/>
            <a:ext cx="866980" cy="952500"/>
          </a:xfrm>
          <a:custGeom>
            <a:avLst/>
            <a:gdLst/>
            <a:ahLst/>
            <a:cxnLst/>
            <a:rect l="l" t="t" r="r" b="b"/>
            <a:pathLst>
              <a:path w="866980" h="952500">
                <a:moveTo>
                  <a:pt x="0" y="0"/>
                </a:moveTo>
                <a:lnTo>
                  <a:pt x="866980" y="0"/>
                </a:lnTo>
                <a:lnTo>
                  <a:pt x="866980" y="952500"/>
                </a:lnTo>
                <a:lnTo>
                  <a:pt x="0" y="952500"/>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TextBox 22"/>
          <p:cNvSpPr txBox="1"/>
          <p:nvPr/>
        </p:nvSpPr>
        <p:spPr>
          <a:xfrm>
            <a:off x="2441445" y="5278210"/>
            <a:ext cx="6241734" cy="1251585"/>
          </a:xfrm>
          <a:prstGeom prst="rect">
            <a:avLst/>
          </a:prstGeom>
        </p:spPr>
        <p:txBody>
          <a:bodyPr lIns="0" tIns="0" rIns="0" bIns="0" rtlCol="0" anchor="t">
            <a:spAutoFit/>
          </a:bodyPr>
          <a:lstStyle/>
          <a:p>
            <a:pPr>
              <a:lnSpc>
                <a:spcPts val="5040"/>
              </a:lnSpc>
            </a:pPr>
            <a:r>
              <a:rPr lang="en-US" sz="3600">
                <a:solidFill>
                  <a:srgbClr val="FFFFFF"/>
                </a:solidFill>
                <a:latin typeface="Canva Sans"/>
              </a:rPr>
              <a:t>Clay-limestone and mineral rich soils</a:t>
            </a:r>
          </a:p>
        </p:txBody>
      </p:sp>
      <p:grpSp>
        <p:nvGrpSpPr>
          <p:cNvPr id="23" name="Group 23"/>
          <p:cNvGrpSpPr/>
          <p:nvPr/>
        </p:nvGrpSpPr>
        <p:grpSpPr>
          <a:xfrm>
            <a:off x="1028700" y="6866856"/>
            <a:ext cx="8710225" cy="1333500"/>
            <a:chOff x="0" y="0"/>
            <a:chExt cx="2294051" cy="351210"/>
          </a:xfrm>
        </p:grpSpPr>
        <p:sp>
          <p:nvSpPr>
            <p:cNvPr id="24" name="Freeform 2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5" name="TextBox 2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6" name="Freeform 26"/>
          <p:cNvSpPr/>
          <p:nvPr/>
        </p:nvSpPr>
        <p:spPr>
          <a:xfrm>
            <a:off x="1340581" y="7057356"/>
            <a:ext cx="919595" cy="952500"/>
          </a:xfrm>
          <a:custGeom>
            <a:avLst/>
            <a:gdLst/>
            <a:ahLst/>
            <a:cxnLst/>
            <a:rect l="l" t="t" r="r" b="b"/>
            <a:pathLst>
              <a:path w="919595" h="952500">
                <a:moveTo>
                  <a:pt x="0" y="0"/>
                </a:moveTo>
                <a:lnTo>
                  <a:pt x="919595" y="0"/>
                </a:lnTo>
                <a:lnTo>
                  <a:pt x="919595" y="952500"/>
                </a:lnTo>
                <a:lnTo>
                  <a:pt x="0" y="952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TextBox 27"/>
          <p:cNvSpPr txBox="1"/>
          <p:nvPr/>
        </p:nvSpPr>
        <p:spPr>
          <a:xfrm>
            <a:off x="2441445" y="6910036"/>
            <a:ext cx="7012336" cy="1180465"/>
          </a:xfrm>
          <a:prstGeom prst="rect">
            <a:avLst/>
          </a:prstGeom>
        </p:spPr>
        <p:txBody>
          <a:bodyPr lIns="0" tIns="0" rIns="0" bIns="0" rtlCol="0" anchor="t">
            <a:spAutoFit/>
          </a:bodyPr>
          <a:lstStyle/>
          <a:p>
            <a:pPr>
              <a:lnSpc>
                <a:spcPts val="4760"/>
              </a:lnSpc>
            </a:pPr>
            <a:r>
              <a:rPr lang="en-US" sz="3400">
                <a:solidFill>
                  <a:srgbClr val="FFFFFF"/>
                </a:solidFill>
                <a:latin typeface="Canva Sans"/>
              </a:rPr>
              <a:t>Fermentation in stainless steel tanks </a:t>
            </a:r>
          </a:p>
        </p:txBody>
      </p:sp>
      <p:grpSp>
        <p:nvGrpSpPr>
          <p:cNvPr id="28" name="Group 28"/>
          <p:cNvGrpSpPr/>
          <p:nvPr/>
        </p:nvGrpSpPr>
        <p:grpSpPr>
          <a:xfrm>
            <a:off x="1028700" y="8524206"/>
            <a:ext cx="8710225" cy="1333500"/>
            <a:chOff x="0" y="0"/>
            <a:chExt cx="2294051" cy="351210"/>
          </a:xfrm>
        </p:grpSpPr>
        <p:sp>
          <p:nvSpPr>
            <p:cNvPr id="29" name="Freeform 2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30" name="TextBox 3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31" name="Freeform 31"/>
          <p:cNvSpPr/>
          <p:nvPr/>
        </p:nvSpPr>
        <p:spPr>
          <a:xfrm>
            <a:off x="1321964" y="8724231"/>
            <a:ext cx="938212" cy="952500"/>
          </a:xfrm>
          <a:custGeom>
            <a:avLst/>
            <a:gdLst/>
            <a:ahLst/>
            <a:cxnLst/>
            <a:rect l="l" t="t" r="r" b="b"/>
            <a:pathLst>
              <a:path w="938212" h="952500">
                <a:moveTo>
                  <a:pt x="0" y="0"/>
                </a:moveTo>
                <a:lnTo>
                  <a:pt x="938212" y="0"/>
                </a:lnTo>
                <a:lnTo>
                  <a:pt x="938212" y="952500"/>
                </a:lnTo>
                <a:lnTo>
                  <a:pt x="0" y="952500"/>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TextBox 32"/>
          <p:cNvSpPr txBox="1"/>
          <p:nvPr/>
        </p:nvSpPr>
        <p:spPr>
          <a:xfrm>
            <a:off x="2441445" y="8531826"/>
            <a:ext cx="7514812" cy="1251585"/>
          </a:xfrm>
          <a:prstGeom prst="rect">
            <a:avLst/>
          </a:prstGeom>
        </p:spPr>
        <p:txBody>
          <a:bodyPr lIns="0" tIns="0" rIns="0" bIns="0" rtlCol="0" anchor="t">
            <a:spAutoFit/>
          </a:bodyPr>
          <a:lstStyle/>
          <a:p>
            <a:pPr>
              <a:lnSpc>
                <a:spcPts val="5040"/>
              </a:lnSpc>
            </a:pPr>
            <a:r>
              <a:rPr lang="en-US" sz="3600">
                <a:solidFill>
                  <a:srgbClr val="FFFFFF"/>
                </a:solidFill>
                <a:latin typeface="Canva Sans"/>
              </a:rPr>
              <a:t>One of the most widely known grapes in Turkey</a:t>
            </a:r>
          </a:p>
        </p:txBody>
      </p:sp>
      <p:sp>
        <p:nvSpPr>
          <p:cNvPr id="33" name="Freeform 33"/>
          <p:cNvSpPr/>
          <p:nvPr/>
        </p:nvSpPr>
        <p:spPr>
          <a:xfrm>
            <a:off x="11503468" y="2146743"/>
            <a:ext cx="1725328" cy="7710963"/>
          </a:xfrm>
          <a:custGeom>
            <a:avLst/>
            <a:gdLst/>
            <a:ahLst/>
            <a:cxnLst/>
            <a:rect l="l" t="t" r="r" b="b"/>
            <a:pathLst>
              <a:path w="1725328" h="7710963">
                <a:moveTo>
                  <a:pt x="0" y="0"/>
                </a:moveTo>
                <a:lnTo>
                  <a:pt x="1725327" y="0"/>
                </a:lnTo>
                <a:lnTo>
                  <a:pt x="1725327" y="7710963"/>
                </a:lnTo>
                <a:lnTo>
                  <a:pt x="0" y="7710963"/>
                </a:lnTo>
                <a:lnTo>
                  <a:pt x="0" y="0"/>
                </a:lnTo>
                <a:close/>
              </a:path>
            </a:pathLst>
          </a:custGeom>
          <a:blipFill>
            <a:blip r:embed="rId15"/>
            <a:stretch>
              <a:fillRect/>
            </a:stretch>
          </a:blipFill>
        </p:spPr>
        <p:txBody>
          <a:bodyPr/>
          <a:lstStyle/>
          <a:p>
            <a:endParaRPr lang="en-US"/>
          </a:p>
        </p:txBody>
      </p:sp>
      <p:sp>
        <p:nvSpPr>
          <p:cNvPr id="34" name="Freeform 34"/>
          <p:cNvSpPr/>
          <p:nvPr/>
        </p:nvSpPr>
        <p:spPr>
          <a:xfrm>
            <a:off x="13569576" y="2910886"/>
            <a:ext cx="4277039" cy="4465228"/>
          </a:xfrm>
          <a:custGeom>
            <a:avLst/>
            <a:gdLst/>
            <a:ahLst/>
            <a:cxnLst/>
            <a:rect l="l" t="t" r="r" b="b"/>
            <a:pathLst>
              <a:path w="4277039" h="4465228">
                <a:moveTo>
                  <a:pt x="0" y="0"/>
                </a:moveTo>
                <a:lnTo>
                  <a:pt x="4277038" y="0"/>
                </a:lnTo>
                <a:lnTo>
                  <a:pt x="4277038" y="4465228"/>
                </a:lnTo>
                <a:lnTo>
                  <a:pt x="0" y="4465228"/>
                </a:lnTo>
                <a:lnTo>
                  <a:pt x="0" y="0"/>
                </a:lnTo>
                <a:close/>
              </a:path>
            </a:pathLst>
          </a:custGeom>
          <a:blipFill>
            <a:blip r:embed="rId16"/>
            <a:stretch>
              <a:fillRect/>
            </a:stretch>
          </a:blipFill>
        </p:spPr>
        <p:txBody>
          <a:bodyPr/>
          <a:lstStyle/>
          <a:p>
            <a:endParaRPr lang="en-US"/>
          </a:p>
        </p:txBody>
      </p:sp>
      <p:grpSp>
        <p:nvGrpSpPr>
          <p:cNvPr id="35" name="Group 35"/>
          <p:cNvGrpSpPr/>
          <p:nvPr/>
        </p:nvGrpSpPr>
        <p:grpSpPr>
          <a:xfrm>
            <a:off x="11503468" y="0"/>
            <a:ext cx="6652927" cy="2042481"/>
            <a:chOff x="0" y="0"/>
            <a:chExt cx="2985249" cy="916486"/>
          </a:xfrm>
        </p:grpSpPr>
        <p:sp>
          <p:nvSpPr>
            <p:cNvPr id="36" name="Freeform 36"/>
            <p:cNvSpPr/>
            <p:nvPr/>
          </p:nvSpPr>
          <p:spPr>
            <a:xfrm>
              <a:off x="0" y="0"/>
              <a:ext cx="2985249" cy="916486"/>
            </a:xfrm>
            <a:custGeom>
              <a:avLst/>
              <a:gdLst/>
              <a:ahLst/>
              <a:cxnLst/>
              <a:rect l="l" t="t" r="r" b="b"/>
              <a:pathLst>
                <a:path w="2985249" h="916486">
                  <a:moveTo>
                    <a:pt x="0" y="0"/>
                  </a:moveTo>
                  <a:lnTo>
                    <a:pt x="2985249" y="0"/>
                  </a:lnTo>
                  <a:lnTo>
                    <a:pt x="2985249" y="916486"/>
                  </a:lnTo>
                  <a:lnTo>
                    <a:pt x="0" y="916486"/>
                  </a:lnTo>
                  <a:close/>
                </a:path>
              </a:pathLst>
            </a:custGeom>
            <a:solidFill>
              <a:srgbClr val="600E10"/>
            </a:solidFill>
          </p:spPr>
          <p:txBody>
            <a:bodyPr/>
            <a:lstStyle/>
            <a:p>
              <a:endParaRPr lang="en-US"/>
            </a:p>
          </p:txBody>
        </p:sp>
      </p:grpSp>
      <p:sp>
        <p:nvSpPr>
          <p:cNvPr id="37" name="TextBox 37"/>
          <p:cNvSpPr txBox="1"/>
          <p:nvPr/>
        </p:nvSpPr>
        <p:spPr>
          <a:xfrm>
            <a:off x="11728875" y="323819"/>
            <a:ext cx="6202113" cy="1490092"/>
          </a:xfrm>
          <a:prstGeom prst="rect">
            <a:avLst/>
          </a:prstGeom>
        </p:spPr>
        <p:txBody>
          <a:bodyPr lIns="0" tIns="0" rIns="0" bIns="0" rtlCol="0" anchor="t">
            <a:spAutoFit/>
          </a:bodyPr>
          <a:lstStyle/>
          <a:p>
            <a:pPr algn="ctr">
              <a:lnSpc>
                <a:spcPts val="5757"/>
              </a:lnSpc>
            </a:pPr>
            <a:r>
              <a:rPr lang="en-US" sz="5700">
                <a:solidFill>
                  <a:srgbClr val="FFFFFF"/>
                </a:solidFill>
                <a:latin typeface="Black Mango Medium"/>
              </a:rPr>
              <a:t>2021</a:t>
            </a:r>
          </a:p>
          <a:p>
            <a:pPr algn="r">
              <a:lnSpc>
                <a:spcPts val="5757"/>
              </a:lnSpc>
            </a:pPr>
            <a:r>
              <a:rPr lang="en-US" sz="5700">
                <a:solidFill>
                  <a:srgbClr val="FFFFFF"/>
                </a:solidFill>
                <a:latin typeface="Black Mango Medium"/>
              </a:rPr>
              <a:t> KALECIK KARASI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1F1"/>
        </a:solidFill>
        <a:effectLst/>
      </p:bgPr>
    </p:bg>
    <p:spTree>
      <p:nvGrpSpPr>
        <p:cNvPr id="1" name=""/>
        <p:cNvGrpSpPr/>
        <p:nvPr/>
      </p:nvGrpSpPr>
      <p:grpSpPr>
        <a:xfrm>
          <a:off x="0" y="0"/>
          <a:ext cx="0" cy="0"/>
          <a:chOff x="0" y="0"/>
          <a:chExt cx="0" cy="0"/>
        </a:xfrm>
      </p:grpSpPr>
      <p:sp>
        <p:nvSpPr>
          <p:cNvPr id="2" name="Freeform 2"/>
          <p:cNvSpPr/>
          <p:nvPr/>
        </p:nvSpPr>
        <p:spPr>
          <a:xfrm>
            <a:off x="16055837" y="8054837"/>
            <a:ext cx="2232163" cy="2232163"/>
          </a:xfrm>
          <a:custGeom>
            <a:avLst/>
            <a:gdLst/>
            <a:ahLst/>
            <a:cxnLst/>
            <a:rect l="l" t="t" r="r" b="b"/>
            <a:pathLst>
              <a:path w="2232163" h="2232163">
                <a:moveTo>
                  <a:pt x="0" y="0"/>
                </a:moveTo>
                <a:lnTo>
                  <a:pt x="2232163" y="0"/>
                </a:lnTo>
                <a:lnTo>
                  <a:pt x="2232163" y="2232163"/>
                </a:lnTo>
                <a:lnTo>
                  <a:pt x="0" y="2232163"/>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28700" y="429294"/>
            <a:ext cx="8710225" cy="1333500"/>
            <a:chOff x="0" y="0"/>
            <a:chExt cx="2294051" cy="351210"/>
          </a:xfrm>
        </p:grpSpPr>
        <p:sp>
          <p:nvSpPr>
            <p:cNvPr id="4" name="Freeform 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5" name="TextBox 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6" name="Freeform 6"/>
          <p:cNvSpPr/>
          <p:nvPr/>
        </p:nvSpPr>
        <p:spPr>
          <a:xfrm>
            <a:off x="1307676" y="625855"/>
            <a:ext cx="952500" cy="952500"/>
          </a:xfrm>
          <a:custGeom>
            <a:avLst/>
            <a:gdLst/>
            <a:ahLst/>
            <a:cxnLst/>
            <a:rect l="l" t="t" r="r" b="b"/>
            <a:pathLst>
              <a:path w="952500" h="952500">
                <a:moveTo>
                  <a:pt x="0" y="0"/>
                </a:moveTo>
                <a:lnTo>
                  <a:pt x="952500" y="0"/>
                </a:lnTo>
                <a:lnTo>
                  <a:pt x="952500" y="952500"/>
                </a:lnTo>
                <a:lnTo>
                  <a:pt x="0" y="952500"/>
                </a:lnTo>
                <a:lnTo>
                  <a:pt x="0" y="0"/>
                </a:lnTo>
                <a:close/>
              </a:path>
            </a:pathLst>
          </a:custGeom>
          <a: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2441445" y="762062"/>
            <a:ext cx="3212210"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Erdel Winery</a:t>
            </a:r>
          </a:p>
        </p:txBody>
      </p:sp>
      <p:grpSp>
        <p:nvGrpSpPr>
          <p:cNvPr id="8" name="Group 8"/>
          <p:cNvGrpSpPr/>
          <p:nvPr/>
        </p:nvGrpSpPr>
        <p:grpSpPr>
          <a:xfrm>
            <a:off x="1028700" y="2079715"/>
            <a:ext cx="8710225" cy="1333500"/>
            <a:chOff x="0" y="0"/>
            <a:chExt cx="2294051" cy="351210"/>
          </a:xfrm>
        </p:grpSpPr>
        <p:sp>
          <p:nvSpPr>
            <p:cNvPr id="9" name="Freeform 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0" name="TextBox 1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1" name="Freeform 11"/>
          <p:cNvSpPr/>
          <p:nvPr/>
        </p:nvSpPr>
        <p:spPr>
          <a:xfrm>
            <a:off x="1532813" y="2317840"/>
            <a:ext cx="727364" cy="952500"/>
          </a:xfrm>
          <a:custGeom>
            <a:avLst/>
            <a:gdLst/>
            <a:ahLst/>
            <a:cxnLst/>
            <a:rect l="l" t="t" r="r" b="b"/>
            <a:pathLst>
              <a:path w="727364" h="952500">
                <a:moveTo>
                  <a:pt x="0" y="0"/>
                </a:moveTo>
                <a:lnTo>
                  <a:pt x="727363" y="0"/>
                </a:lnTo>
                <a:lnTo>
                  <a:pt x="727363" y="952500"/>
                </a:lnTo>
                <a:lnTo>
                  <a:pt x="0" y="952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2441445" y="2371180"/>
            <a:ext cx="4770537"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100% Çal Karası</a:t>
            </a:r>
          </a:p>
        </p:txBody>
      </p:sp>
      <p:grpSp>
        <p:nvGrpSpPr>
          <p:cNvPr id="13" name="Group 13"/>
          <p:cNvGrpSpPr/>
          <p:nvPr/>
        </p:nvGrpSpPr>
        <p:grpSpPr>
          <a:xfrm>
            <a:off x="1028700" y="3727540"/>
            <a:ext cx="8710225" cy="1333500"/>
            <a:chOff x="0" y="0"/>
            <a:chExt cx="2294051" cy="351210"/>
          </a:xfrm>
        </p:grpSpPr>
        <p:sp>
          <p:nvSpPr>
            <p:cNvPr id="14" name="Freeform 1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15" name="TextBox 1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16" name="Freeform 16"/>
          <p:cNvSpPr/>
          <p:nvPr/>
        </p:nvSpPr>
        <p:spPr>
          <a:xfrm>
            <a:off x="1517226" y="3918040"/>
            <a:ext cx="742950" cy="952500"/>
          </a:xfrm>
          <a:custGeom>
            <a:avLst/>
            <a:gdLst/>
            <a:ahLst/>
            <a:cxnLst/>
            <a:rect l="l" t="t" r="r" b="b"/>
            <a:pathLst>
              <a:path w="742950" h="952500">
                <a:moveTo>
                  <a:pt x="0" y="0"/>
                </a:moveTo>
                <a:lnTo>
                  <a:pt x="742950" y="0"/>
                </a:lnTo>
                <a:lnTo>
                  <a:pt x="742950" y="952500"/>
                </a:lnTo>
                <a:lnTo>
                  <a:pt x="0" y="952500"/>
                </a:lnTo>
                <a:lnTo>
                  <a:pt x="0" y="0"/>
                </a:lnTo>
                <a:close/>
              </a:path>
            </a:pathLst>
          </a:custGeom>
          <a: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2453351" y="4001860"/>
            <a:ext cx="4758630"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Denizli/Çal</a:t>
            </a:r>
          </a:p>
        </p:txBody>
      </p:sp>
      <p:grpSp>
        <p:nvGrpSpPr>
          <p:cNvPr id="18" name="Group 18"/>
          <p:cNvGrpSpPr/>
          <p:nvPr/>
        </p:nvGrpSpPr>
        <p:grpSpPr>
          <a:xfrm>
            <a:off x="1028700" y="5270590"/>
            <a:ext cx="8710225" cy="1333500"/>
            <a:chOff x="0" y="0"/>
            <a:chExt cx="2294051" cy="351210"/>
          </a:xfrm>
        </p:grpSpPr>
        <p:sp>
          <p:nvSpPr>
            <p:cNvPr id="19" name="Freeform 1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0" name="TextBox 2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1" name="Freeform 21"/>
          <p:cNvSpPr/>
          <p:nvPr/>
        </p:nvSpPr>
        <p:spPr>
          <a:xfrm>
            <a:off x="1393196" y="5487698"/>
            <a:ext cx="866980" cy="952500"/>
          </a:xfrm>
          <a:custGeom>
            <a:avLst/>
            <a:gdLst/>
            <a:ahLst/>
            <a:cxnLst/>
            <a:rect l="l" t="t" r="r" b="b"/>
            <a:pathLst>
              <a:path w="866980" h="952500">
                <a:moveTo>
                  <a:pt x="0" y="0"/>
                </a:moveTo>
                <a:lnTo>
                  <a:pt x="866980" y="0"/>
                </a:lnTo>
                <a:lnTo>
                  <a:pt x="866980" y="952500"/>
                </a:lnTo>
                <a:lnTo>
                  <a:pt x="0" y="952500"/>
                </a:lnTo>
                <a:lnTo>
                  <a:pt x="0" y="0"/>
                </a:lnTo>
                <a:close/>
              </a:path>
            </a:pathLst>
          </a:custGeom>
          <a: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TextBox 22"/>
          <p:cNvSpPr txBox="1"/>
          <p:nvPr/>
        </p:nvSpPr>
        <p:spPr>
          <a:xfrm>
            <a:off x="2441445" y="5278210"/>
            <a:ext cx="6241734" cy="1251585"/>
          </a:xfrm>
          <a:prstGeom prst="rect">
            <a:avLst/>
          </a:prstGeom>
        </p:spPr>
        <p:txBody>
          <a:bodyPr lIns="0" tIns="0" rIns="0" bIns="0" rtlCol="0" anchor="t">
            <a:spAutoFit/>
          </a:bodyPr>
          <a:lstStyle/>
          <a:p>
            <a:pPr>
              <a:lnSpc>
                <a:spcPts val="5040"/>
              </a:lnSpc>
            </a:pPr>
            <a:r>
              <a:rPr lang="en-US" sz="3600">
                <a:solidFill>
                  <a:srgbClr val="FFFFFF"/>
                </a:solidFill>
                <a:latin typeface="Canva Sans"/>
              </a:rPr>
              <a:t>clay-limestone and mineral rich soils</a:t>
            </a:r>
          </a:p>
        </p:txBody>
      </p:sp>
      <p:grpSp>
        <p:nvGrpSpPr>
          <p:cNvPr id="23" name="Group 23"/>
          <p:cNvGrpSpPr/>
          <p:nvPr/>
        </p:nvGrpSpPr>
        <p:grpSpPr>
          <a:xfrm>
            <a:off x="1028700" y="6866856"/>
            <a:ext cx="8710225" cy="1333500"/>
            <a:chOff x="0" y="0"/>
            <a:chExt cx="2294051" cy="351210"/>
          </a:xfrm>
        </p:grpSpPr>
        <p:sp>
          <p:nvSpPr>
            <p:cNvPr id="24" name="Freeform 24"/>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25" name="TextBox 25"/>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26" name="Freeform 26"/>
          <p:cNvSpPr/>
          <p:nvPr/>
        </p:nvSpPr>
        <p:spPr>
          <a:xfrm>
            <a:off x="1340581" y="7057356"/>
            <a:ext cx="919595" cy="952500"/>
          </a:xfrm>
          <a:custGeom>
            <a:avLst/>
            <a:gdLst/>
            <a:ahLst/>
            <a:cxnLst/>
            <a:rect l="l" t="t" r="r" b="b"/>
            <a:pathLst>
              <a:path w="919595" h="952500">
                <a:moveTo>
                  <a:pt x="0" y="0"/>
                </a:moveTo>
                <a:lnTo>
                  <a:pt x="919595" y="0"/>
                </a:lnTo>
                <a:lnTo>
                  <a:pt x="919595" y="952500"/>
                </a:lnTo>
                <a:lnTo>
                  <a:pt x="0" y="952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TextBox 27"/>
          <p:cNvSpPr txBox="1"/>
          <p:nvPr/>
        </p:nvSpPr>
        <p:spPr>
          <a:xfrm>
            <a:off x="2441445" y="6910036"/>
            <a:ext cx="7012336" cy="1180465"/>
          </a:xfrm>
          <a:prstGeom prst="rect">
            <a:avLst/>
          </a:prstGeom>
        </p:spPr>
        <p:txBody>
          <a:bodyPr lIns="0" tIns="0" rIns="0" bIns="0" rtlCol="0" anchor="t">
            <a:spAutoFit/>
          </a:bodyPr>
          <a:lstStyle/>
          <a:p>
            <a:pPr>
              <a:lnSpc>
                <a:spcPts val="4760"/>
              </a:lnSpc>
            </a:pPr>
            <a:r>
              <a:rPr lang="en-US" sz="3400">
                <a:solidFill>
                  <a:srgbClr val="FFFFFF"/>
                </a:solidFill>
                <a:latin typeface="Canva Sans"/>
              </a:rPr>
              <a:t>Fermentation in stainless steel tanks </a:t>
            </a:r>
          </a:p>
        </p:txBody>
      </p:sp>
      <p:grpSp>
        <p:nvGrpSpPr>
          <p:cNvPr id="28" name="Group 28"/>
          <p:cNvGrpSpPr/>
          <p:nvPr/>
        </p:nvGrpSpPr>
        <p:grpSpPr>
          <a:xfrm>
            <a:off x="1028700" y="8524206"/>
            <a:ext cx="8710225" cy="1333500"/>
            <a:chOff x="0" y="0"/>
            <a:chExt cx="2294051" cy="351210"/>
          </a:xfrm>
        </p:grpSpPr>
        <p:sp>
          <p:nvSpPr>
            <p:cNvPr id="29" name="Freeform 29"/>
            <p:cNvSpPr/>
            <p:nvPr/>
          </p:nvSpPr>
          <p:spPr>
            <a:xfrm>
              <a:off x="0" y="0"/>
              <a:ext cx="2294051" cy="351210"/>
            </a:xfrm>
            <a:custGeom>
              <a:avLst/>
              <a:gdLst/>
              <a:ahLst/>
              <a:cxnLst/>
              <a:rect l="l" t="t" r="r" b="b"/>
              <a:pathLst>
                <a:path w="2294051" h="351210">
                  <a:moveTo>
                    <a:pt x="2090851" y="0"/>
                  </a:moveTo>
                  <a:cubicBezTo>
                    <a:pt x="2203075" y="0"/>
                    <a:pt x="2294051" y="78621"/>
                    <a:pt x="2294051" y="175605"/>
                  </a:cubicBezTo>
                  <a:cubicBezTo>
                    <a:pt x="2294051" y="272589"/>
                    <a:pt x="2203075" y="351210"/>
                    <a:pt x="2090851" y="351210"/>
                  </a:cubicBezTo>
                  <a:lnTo>
                    <a:pt x="203200" y="351210"/>
                  </a:lnTo>
                  <a:cubicBezTo>
                    <a:pt x="90976" y="351210"/>
                    <a:pt x="0" y="272589"/>
                    <a:pt x="0" y="175605"/>
                  </a:cubicBezTo>
                  <a:cubicBezTo>
                    <a:pt x="0" y="78621"/>
                    <a:pt x="90976" y="0"/>
                    <a:pt x="203200" y="0"/>
                  </a:cubicBezTo>
                  <a:close/>
                </a:path>
              </a:pathLst>
            </a:custGeom>
            <a:solidFill>
              <a:srgbClr val="600E10"/>
            </a:solidFill>
          </p:spPr>
          <p:txBody>
            <a:bodyPr/>
            <a:lstStyle/>
            <a:p>
              <a:endParaRPr lang="en-US"/>
            </a:p>
          </p:txBody>
        </p:sp>
        <p:sp>
          <p:nvSpPr>
            <p:cNvPr id="30" name="TextBox 30"/>
            <p:cNvSpPr txBox="1"/>
            <p:nvPr/>
          </p:nvSpPr>
          <p:spPr>
            <a:xfrm>
              <a:off x="0" y="-47625"/>
              <a:ext cx="2294051" cy="398835"/>
            </a:xfrm>
            <a:prstGeom prst="rect">
              <a:avLst/>
            </a:prstGeom>
          </p:spPr>
          <p:txBody>
            <a:bodyPr lIns="50800" tIns="50800" rIns="50800" bIns="50800" rtlCol="0" anchor="ctr"/>
            <a:lstStyle/>
            <a:p>
              <a:pPr algn="ctr">
                <a:lnSpc>
                  <a:spcPts val="3203"/>
                </a:lnSpc>
              </a:pPr>
              <a:endParaRPr/>
            </a:p>
          </p:txBody>
        </p:sp>
      </p:grpSp>
      <p:sp>
        <p:nvSpPr>
          <p:cNvPr id="31" name="Freeform 31"/>
          <p:cNvSpPr/>
          <p:nvPr/>
        </p:nvSpPr>
        <p:spPr>
          <a:xfrm>
            <a:off x="1321964" y="8724231"/>
            <a:ext cx="938212" cy="952500"/>
          </a:xfrm>
          <a:custGeom>
            <a:avLst/>
            <a:gdLst/>
            <a:ahLst/>
            <a:cxnLst/>
            <a:rect l="l" t="t" r="r" b="b"/>
            <a:pathLst>
              <a:path w="938212" h="952500">
                <a:moveTo>
                  <a:pt x="0" y="0"/>
                </a:moveTo>
                <a:lnTo>
                  <a:pt x="938212" y="0"/>
                </a:lnTo>
                <a:lnTo>
                  <a:pt x="938212" y="952500"/>
                </a:lnTo>
                <a:lnTo>
                  <a:pt x="0" y="952500"/>
                </a:lnTo>
                <a:lnTo>
                  <a:pt x="0" y="0"/>
                </a:lnTo>
                <a:close/>
              </a:path>
            </a:pathLst>
          </a:custGeom>
          <a: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TextBox 32"/>
          <p:cNvSpPr txBox="1"/>
          <p:nvPr/>
        </p:nvSpPr>
        <p:spPr>
          <a:xfrm>
            <a:off x="2441445" y="8918257"/>
            <a:ext cx="7514812" cy="613410"/>
          </a:xfrm>
          <a:prstGeom prst="rect">
            <a:avLst/>
          </a:prstGeom>
        </p:spPr>
        <p:txBody>
          <a:bodyPr lIns="0" tIns="0" rIns="0" bIns="0" rtlCol="0" anchor="t">
            <a:spAutoFit/>
          </a:bodyPr>
          <a:lstStyle/>
          <a:p>
            <a:pPr>
              <a:lnSpc>
                <a:spcPts val="5040"/>
              </a:lnSpc>
            </a:pPr>
            <a:r>
              <a:rPr lang="en-US" sz="3600">
                <a:solidFill>
                  <a:srgbClr val="FFFFFF"/>
                </a:solidFill>
                <a:latin typeface="Canva Sans"/>
              </a:rPr>
              <a:t>AKA Liatiko in Crete</a:t>
            </a:r>
          </a:p>
        </p:txBody>
      </p:sp>
      <p:grpSp>
        <p:nvGrpSpPr>
          <p:cNvPr id="33" name="Group 33"/>
          <p:cNvGrpSpPr/>
          <p:nvPr/>
        </p:nvGrpSpPr>
        <p:grpSpPr>
          <a:xfrm>
            <a:off x="11788612" y="0"/>
            <a:ext cx="6499388" cy="2042481"/>
            <a:chOff x="0" y="0"/>
            <a:chExt cx="2916354" cy="916486"/>
          </a:xfrm>
        </p:grpSpPr>
        <p:sp>
          <p:nvSpPr>
            <p:cNvPr id="34" name="Freeform 34"/>
            <p:cNvSpPr/>
            <p:nvPr/>
          </p:nvSpPr>
          <p:spPr>
            <a:xfrm>
              <a:off x="0" y="0"/>
              <a:ext cx="2916353" cy="916486"/>
            </a:xfrm>
            <a:custGeom>
              <a:avLst/>
              <a:gdLst/>
              <a:ahLst/>
              <a:cxnLst/>
              <a:rect l="l" t="t" r="r" b="b"/>
              <a:pathLst>
                <a:path w="2916353" h="916486">
                  <a:moveTo>
                    <a:pt x="0" y="0"/>
                  </a:moveTo>
                  <a:lnTo>
                    <a:pt x="2916353" y="0"/>
                  </a:lnTo>
                  <a:lnTo>
                    <a:pt x="2916353" y="916486"/>
                  </a:lnTo>
                  <a:lnTo>
                    <a:pt x="0" y="916486"/>
                  </a:lnTo>
                  <a:close/>
                </a:path>
              </a:pathLst>
            </a:custGeom>
            <a:solidFill>
              <a:srgbClr val="600E10"/>
            </a:solidFill>
          </p:spPr>
          <p:txBody>
            <a:bodyPr/>
            <a:lstStyle/>
            <a:p>
              <a:endParaRPr lang="en-US"/>
            </a:p>
          </p:txBody>
        </p:sp>
      </p:grpSp>
      <p:sp>
        <p:nvSpPr>
          <p:cNvPr id="35" name="TextBox 35"/>
          <p:cNvSpPr txBox="1"/>
          <p:nvPr/>
        </p:nvSpPr>
        <p:spPr>
          <a:xfrm>
            <a:off x="12095692" y="173295"/>
            <a:ext cx="6060703" cy="1869186"/>
          </a:xfrm>
          <a:prstGeom prst="rect">
            <a:avLst/>
          </a:prstGeom>
        </p:spPr>
        <p:txBody>
          <a:bodyPr lIns="0" tIns="0" rIns="0" bIns="0" rtlCol="0" anchor="t">
            <a:spAutoFit/>
          </a:bodyPr>
          <a:lstStyle/>
          <a:p>
            <a:pPr algn="ctr">
              <a:lnSpc>
                <a:spcPts val="7272"/>
              </a:lnSpc>
            </a:pPr>
            <a:r>
              <a:rPr lang="en-US" sz="7200">
                <a:solidFill>
                  <a:srgbClr val="FFFFFF"/>
                </a:solidFill>
                <a:latin typeface="Black Mango Medium"/>
              </a:rPr>
              <a:t>2020 </a:t>
            </a:r>
          </a:p>
          <a:p>
            <a:pPr algn="ctr">
              <a:lnSpc>
                <a:spcPts val="7272"/>
              </a:lnSpc>
            </a:pPr>
            <a:r>
              <a:rPr lang="en-US" sz="7200">
                <a:solidFill>
                  <a:srgbClr val="FFFFFF"/>
                </a:solidFill>
                <a:latin typeface="Black Mango Medium"/>
              </a:rPr>
              <a:t>ÇAL KARASI</a:t>
            </a:r>
          </a:p>
        </p:txBody>
      </p:sp>
      <p:sp>
        <p:nvSpPr>
          <p:cNvPr id="36" name="Freeform 36"/>
          <p:cNvSpPr/>
          <p:nvPr/>
        </p:nvSpPr>
        <p:spPr>
          <a:xfrm>
            <a:off x="11788612" y="2317840"/>
            <a:ext cx="1706050" cy="7710963"/>
          </a:xfrm>
          <a:custGeom>
            <a:avLst/>
            <a:gdLst/>
            <a:ahLst/>
            <a:cxnLst/>
            <a:rect l="l" t="t" r="r" b="b"/>
            <a:pathLst>
              <a:path w="1706050" h="7710963">
                <a:moveTo>
                  <a:pt x="0" y="0"/>
                </a:moveTo>
                <a:lnTo>
                  <a:pt x="1706051" y="0"/>
                </a:lnTo>
                <a:lnTo>
                  <a:pt x="1706051" y="7710963"/>
                </a:lnTo>
                <a:lnTo>
                  <a:pt x="0" y="7710963"/>
                </a:lnTo>
                <a:lnTo>
                  <a:pt x="0" y="0"/>
                </a:lnTo>
                <a:close/>
              </a:path>
            </a:pathLst>
          </a:custGeom>
          <a:blipFill>
            <a:blip r:embed="rId15"/>
            <a:stretch>
              <a:fillRect/>
            </a:stretch>
          </a:blipFill>
        </p:spPr>
        <p:txBody>
          <a:bodyPr/>
          <a:lstStyle/>
          <a:p>
            <a:endParaRPr lang="en-US"/>
          </a:p>
        </p:txBody>
      </p:sp>
      <p:sp>
        <p:nvSpPr>
          <p:cNvPr id="37" name="Freeform 37"/>
          <p:cNvSpPr/>
          <p:nvPr/>
        </p:nvSpPr>
        <p:spPr>
          <a:xfrm>
            <a:off x="13938074" y="3500552"/>
            <a:ext cx="3688665" cy="3688665"/>
          </a:xfrm>
          <a:custGeom>
            <a:avLst/>
            <a:gdLst/>
            <a:ahLst/>
            <a:cxnLst/>
            <a:rect l="l" t="t" r="r" b="b"/>
            <a:pathLst>
              <a:path w="3688665" h="3688665">
                <a:moveTo>
                  <a:pt x="0" y="0"/>
                </a:moveTo>
                <a:lnTo>
                  <a:pt x="3688665" y="0"/>
                </a:lnTo>
                <a:lnTo>
                  <a:pt x="3688665" y="3688666"/>
                </a:lnTo>
                <a:lnTo>
                  <a:pt x="0" y="3688666"/>
                </a:lnTo>
                <a:lnTo>
                  <a:pt x="0" y="0"/>
                </a:lnTo>
                <a:close/>
              </a:path>
            </a:pathLst>
          </a:custGeom>
          <a:blipFill>
            <a:blip r:embed="rId16"/>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535</Words>
  <Application>Microsoft Macintosh PowerPoint</Application>
  <PresentationFormat>Custom</PresentationFormat>
  <Paragraphs>86</Paragraphs>
  <Slides>13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Calibri</vt:lpstr>
      <vt:lpstr>Open Sans Light</vt:lpstr>
      <vt:lpstr>Open Sans Bold</vt:lpstr>
      <vt:lpstr>Arial</vt:lpstr>
      <vt:lpstr>Canva Sans</vt:lpstr>
      <vt:lpstr>Montserrat</vt:lpstr>
      <vt:lpstr>Black Mango Medium</vt:lpstr>
      <vt:lpstr>Canva Sans 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Ruby Imports Class</dc:title>
  <cp:lastModifiedBy>Alexis Richmond</cp:lastModifiedBy>
  <cp:revision>4</cp:revision>
  <dcterms:created xsi:type="dcterms:W3CDTF">2006-08-16T00:00:00Z</dcterms:created>
  <dcterms:modified xsi:type="dcterms:W3CDTF">2024-02-06T15:40:10Z</dcterms:modified>
  <dc:identifier>DAF4Op4SNUQ</dc:identifier>
</cp:coreProperties>
</file>