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ppt/media/image6.jpg" ContentType="image/png"/>
  <Override PartName="/ppt/media/image7.jpg" ContentType="image/png"/>
  <Override PartName="/ppt/media/image8.jpg" ContentType="image/png"/>
  <Override PartName="/ppt/media/image9.jpg" ContentType="image/png"/>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3" r:id="rId5"/>
    <p:sldId id="271" r:id="rId6"/>
    <p:sldId id="274" r:id="rId7"/>
    <p:sldId id="259" r:id="rId8"/>
    <p:sldId id="262" r:id="rId9"/>
    <p:sldId id="260" r:id="rId10"/>
    <p:sldId id="261" r:id="rId11"/>
    <p:sldId id="263" r:id="rId12"/>
    <p:sldId id="264" r:id="rId13"/>
    <p:sldId id="276" r:id="rId14"/>
    <p:sldId id="270" r:id="rId15"/>
    <p:sldId id="266" r:id="rId16"/>
    <p:sldId id="268" r:id="rId17"/>
    <p:sldId id="267" r:id="rId18"/>
    <p:sldId id="279" r:id="rId19"/>
    <p:sldId id="269" r:id="rId20"/>
    <p:sldId id="278"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9419FA-0BE9-4118-9E02-87A9A3D2ED0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225734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419FA-0BE9-4118-9E02-87A9A3D2ED0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376080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419FA-0BE9-4118-9E02-87A9A3D2ED0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264114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419FA-0BE9-4118-9E02-87A9A3D2ED0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164345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419FA-0BE9-4118-9E02-87A9A3D2ED0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279382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9419FA-0BE9-4118-9E02-87A9A3D2ED0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89355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9419FA-0BE9-4118-9E02-87A9A3D2ED05}"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37521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9419FA-0BE9-4118-9E02-87A9A3D2ED05}"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292654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419FA-0BE9-4118-9E02-87A9A3D2ED05}"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254070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419FA-0BE9-4118-9E02-87A9A3D2ED0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265714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419FA-0BE9-4118-9E02-87A9A3D2ED0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307B7-FB52-4FFB-AD00-49FE4A412180}" type="slidenum">
              <a:rPr lang="en-US" smtClean="0"/>
              <a:t>‹#›</a:t>
            </a:fld>
            <a:endParaRPr lang="en-US"/>
          </a:p>
        </p:txBody>
      </p:sp>
    </p:spTree>
    <p:extLst>
      <p:ext uri="{BB962C8B-B14F-4D97-AF65-F5344CB8AC3E}">
        <p14:creationId xmlns:p14="http://schemas.microsoft.com/office/powerpoint/2010/main" val="181716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419FA-0BE9-4118-9E02-87A9A3D2ED05}" type="datetimeFigureOut">
              <a:rPr lang="en-US" smtClean="0"/>
              <a:t>7/26/2024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307B7-FB52-4FFB-AD00-49FE4A412180}" type="slidenum">
              <a:rPr lang="en-US" smtClean="0"/>
              <a:t>‹#›</a:t>
            </a:fld>
            <a:endParaRPr lang="en-US"/>
          </a:p>
        </p:txBody>
      </p:sp>
    </p:spTree>
    <p:extLst>
      <p:ext uri="{BB962C8B-B14F-4D97-AF65-F5344CB8AC3E}">
        <p14:creationId xmlns:p14="http://schemas.microsoft.com/office/powerpoint/2010/main" val="722823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77113" y="5349876"/>
            <a:ext cx="4662487" cy="1508124"/>
          </a:xfrm>
        </p:spPr>
        <p:txBody>
          <a:bodyPr anchor="ctr" anchorCtr="0"/>
          <a:lstStyle/>
          <a:p>
            <a:r>
              <a:rPr lang="en-US" dirty="0" smtClean="0">
                <a:latin typeface="Shrikhand" panose="02000000000000000000" pitchFamily="2" charset="0"/>
                <a:cs typeface="Shrikhand" panose="02000000000000000000" pitchFamily="2" charset="0"/>
              </a:rPr>
              <a:t>Pinot Noir</a:t>
            </a:r>
            <a:endParaRPr lang="en-US" dirty="0">
              <a:latin typeface="Shrikhand" panose="02000000000000000000" pitchFamily="2" charset="0"/>
              <a:cs typeface="Shrikhand" panose="02000000000000000000" pitchFamily="2" charset="0"/>
            </a:endParaRPr>
          </a:p>
        </p:txBody>
      </p:sp>
    </p:spTree>
    <p:extLst>
      <p:ext uri="{BB962C8B-B14F-4D97-AF65-F5344CB8AC3E}">
        <p14:creationId xmlns:p14="http://schemas.microsoft.com/office/powerpoint/2010/main" val="1804855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3839" y="751344"/>
            <a:ext cx="10724322" cy="4801314"/>
          </a:xfrm>
          <a:prstGeom prst="rect">
            <a:avLst/>
          </a:prstGeom>
          <a:noFill/>
        </p:spPr>
        <p:txBody>
          <a:bodyPr wrap="square" rtlCol="0">
            <a:spAutoFit/>
          </a:bodyPr>
          <a:lstStyle/>
          <a:p>
            <a:pPr algn="ctr"/>
            <a:r>
              <a:rPr lang="en-US" dirty="0" smtClean="0">
                <a:latin typeface="Shrikhand" panose="02000000000000000000" pitchFamily="2" charset="0"/>
                <a:cs typeface="Shrikhand" panose="02000000000000000000" pitchFamily="2" charset="0"/>
              </a:rPr>
              <a:t>Italian (</a:t>
            </a:r>
            <a:r>
              <a:rPr lang="en-US" dirty="0" err="1" smtClean="0">
                <a:latin typeface="Shrikhand" panose="02000000000000000000" pitchFamily="2" charset="0"/>
                <a:cs typeface="Shrikhand" panose="02000000000000000000" pitchFamily="2" charset="0"/>
              </a:rPr>
              <a:t>Trevenezie</a:t>
            </a:r>
            <a:r>
              <a:rPr lang="en-US" dirty="0" smtClean="0">
                <a:latin typeface="Shrikhand" panose="02000000000000000000" pitchFamily="2" charset="0"/>
                <a:cs typeface="Shrikhand" panose="02000000000000000000" pitchFamily="2" charset="0"/>
              </a:rPr>
              <a:t>) </a:t>
            </a:r>
            <a:r>
              <a:rPr lang="en-US" dirty="0">
                <a:latin typeface="Shrikhand" panose="02000000000000000000" pitchFamily="2" charset="0"/>
                <a:cs typeface="Shrikhand" panose="02000000000000000000" pitchFamily="2" charset="0"/>
              </a:rPr>
              <a:t>Pinot Noir</a:t>
            </a:r>
          </a:p>
          <a:p>
            <a:endParaRPr lang="en-US" dirty="0" smtClean="0"/>
          </a:p>
          <a:p>
            <a:r>
              <a:rPr lang="en-US" dirty="0" smtClean="0"/>
              <a:t>The </a:t>
            </a:r>
            <a:r>
              <a:rPr lang="en-US" dirty="0" err="1" smtClean="0"/>
              <a:t>Trevenezie</a:t>
            </a:r>
            <a:r>
              <a:rPr lang="en-US" dirty="0" smtClean="0"/>
              <a:t> IGT was established in 1995.  It is in northeastern Italy, on the southern edge of the Alps. It includes Friuli, and most of their grapes (1200 hectares – about 60%) are whites, esp. pinot </a:t>
            </a:r>
            <a:r>
              <a:rPr lang="en-US" dirty="0" err="1" smtClean="0"/>
              <a:t>grigio</a:t>
            </a:r>
            <a:r>
              <a:rPr lang="en-US" dirty="0" smtClean="0"/>
              <a:t>.</a:t>
            </a:r>
          </a:p>
          <a:p>
            <a:endParaRPr lang="en-US" dirty="0"/>
          </a:p>
          <a:p>
            <a:r>
              <a:rPr lang="en-US" dirty="0" smtClean="0"/>
              <a:t>Production is low (~3.5 tons/acre) because they prefer quality over quantity.</a:t>
            </a:r>
          </a:p>
          <a:p>
            <a:endParaRPr lang="en-US" dirty="0"/>
          </a:p>
          <a:p>
            <a:r>
              <a:rPr lang="en-US" dirty="0" smtClean="0"/>
              <a:t>Soil </a:t>
            </a:r>
            <a:r>
              <a:rPr lang="en-US" dirty="0"/>
              <a:t>is rich in limestone and </a:t>
            </a:r>
            <a:r>
              <a:rPr lang="en-US" dirty="0" smtClean="0"/>
              <a:t>dolomite, and very hilly.  Vineyard names often include the word “</a:t>
            </a:r>
            <a:r>
              <a:rPr lang="en-US" dirty="0" err="1" smtClean="0"/>
              <a:t>ronchi</a:t>
            </a:r>
            <a:r>
              <a:rPr lang="en-US" dirty="0" smtClean="0"/>
              <a:t>” which means terraced.</a:t>
            </a:r>
          </a:p>
          <a:p>
            <a:endParaRPr lang="en-US" dirty="0" smtClean="0"/>
          </a:p>
          <a:p>
            <a:r>
              <a:rPr lang="en-US" dirty="0"/>
              <a:t>Pinot Noir is typically blended with Chardonnay to make </a:t>
            </a:r>
            <a:r>
              <a:rPr lang="en-US" dirty="0" err="1"/>
              <a:t>Metodo</a:t>
            </a:r>
            <a:r>
              <a:rPr lang="en-US" dirty="0"/>
              <a:t> </a:t>
            </a:r>
            <a:r>
              <a:rPr lang="en-US" dirty="0" err="1"/>
              <a:t>classico</a:t>
            </a:r>
            <a:r>
              <a:rPr lang="en-US" dirty="0"/>
              <a:t> sparkling wines, sometimes with a touch of Pinot Bianco and Pinot Grigio.</a:t>
            </a:r>
          </a:p>
          <a:p>
            <a:endParaRPr lang="en-US" dirty="0" smtClean="0"/>
          </a:p>
          <a:p>
            <a:r>
              <a:rPr lang="en-US" dirty="0" smtClean="0"/>
              <a:t>Well-crafted </a:t>
            </a:r>
            <a:r>
              <a:rPr lang="en-US" dirty="0"/>
              <a:t>still </a:t>
            </a:r>
            <a:r>
              <a:rPr lang="en-US" dirty="0" smtClean="0"/>
              <a:t>Pinot Noir </a:t>
            </a:r>
            <a:r>
              <a:rPr lang="en-US" dirty="0"/>
              <a:t>from the Italian Alps will offer fresh </a:t>
            </a:r>
            <a:r>
              <a:rPr lang="en-US" dirty="0" smtClean="0"/>
              <a:t>flavors </a:t>
            </a:r>
            <a:r>
              <a:rPr lang="en-US" dirty="0"/>
              <a:t>of raspberry, </a:t>
            </a:r>
            <a:r>
              <a:rPr lang="en-US" dirty="0" smtClean="0"/>
              <a:t>strawberry, often with mint or licorice, </a:t>
            </a:r>
            <a:r>
              <a:rPr lang="en-US" dirty="0"/>
              <a:t>complemented by of notes of forest floor, vanilla and white pepper. </a:t>
            </a:r>
            <a:r>
              <a:rPr lang="en-US" dirty="0" smtClean="0"/>
              <a:t>  Tannins are typically low.</a:t>
            </a:r>
          </a:p>
          <a:p>
            <a:endParaRPr lang="en-US" dirty="0"/>
          </a:p>
          <a:p>
            <a:r>
              <a:rPr lang="en-US" dirty="0" smtClean="0"/>
              <a:t>Because Pinot likes it cool, growers prefer the western slopes of the Alps, so the vines only get afternoon sun.</a:t>
            </a:r>
            <a:endParaRPr lang="en-US" dirty="0"/>
          </a:p>
        </p:txBody>
      </p:sp>
    </p:spTree>
    <p:extLst>
      <p:ext uri="{BB962C8B-B14F-4D97-AF65-F5344CB8AC3E}">
        <p14:creationId xmlns:p14="http://schemas.microsoft.com/office/powerpoint/2010/main" val="2544448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126" y="1305342"/>
            <a:ext cx="9511748" cy="4247317"/>
          </a:xfrm>
          <a:prstGeom prst="rect">
            <a:avLst/>
          </a:prstGeom>
          <a:noFill/>
        </p:spPr>
        <p:txBody>
          <a:bodyPr wrap="square" rtlCol="0">
            <a:spAutoFit/>
          </a:bodyPr>
          <a:lstStyle/>
          <a:p>
            <a:pPr algn="ctr"/>
            <a:r>
              <a:rPr lang="en-US" dirty="0" smtClean="0">
                <a:latin typeface="Shrikhand" panose="02000000000000000000" pitchFamily="2" charset="0"/>
                <a:cs typeface="Shrikhand" panose="02000000000000000000" pitchFamily="2" charset="0"/>
              </a:rPr>
              <a:t>Argentina (Patagonia) </a:t>
            </a:r>
            <a:r>
              <a:rPr lang="en-US" dirty="0">
                <a:latin typeface="Shrikhand" panose="02000000000000000000" pitchFamily="2" charset="0"/>
                <a:cs typeface="Shrikhand" panose="02000000000000000000" pitchFamily="2" charset="0"/>
              </a:rPr>
              <a:t>Pinot Noir</a:t>
            </a:r>
          </a:p>
          <a:p>
            <a:endParaRPr lang="en-US" dirty="0" smtClean="0"/>
          </a:p>
          <a:p>
            <a:r>
              <a:rPr lang="en-US" dirty="0" smtClean="0"/>
              <a:t>Patagonia is the southernmost wine region in South America, overlapping Argentina and Chile.</a:t>
            </a:r>
          </a:p>
          <a:p>
            <a:endParaRPr lang="en-US" dirty="0" smtClean="0"/>
          </a:p>
          <a:p>
            <a:r>
              <a:rPr lang="en-US" dirty="0"/>
              <a:t>Pinot Noir is the 3</a:t>
            </a:r>
            <a:r>
              <a:rPr lang="en-US" baseline="30000" dirty="0"/>
              <a:t>rd</a:t>
            </a:r>
            <a:r>
              <a:rPr lang="en-US" dirty="0"/>
              <a:t> most-planted red, behind Merlot and Malbec.</a:t>
            </a:r>
          </a:p>
          <a:p>
            <a:endParaRPr lang="en-US" dirty="0"/>
          </a:p>
          <a:p>
            <a:r>
              <a:rPr lang="en-US" dirty="0" smtClean="0"/>
              <a:t>The climate is cool and dry, with a high temperature differential between night and day.  The mountainous soils are rich in minerals and provide good drainage.  Proximity to the sea provides excellent air drainage.</a:t>
            </a:r>
          </a:p>
          <a:p>
            <a:endParaRPr lang="en-US" dirty="0"/>
          </a:p>
          <a:p>
            <a:r>
              <a:rPr lang="en-US" dirty="0" smtClean="0"/>
              <a:t>Argentinian </a:t>
            </a:r>
            <a:r>
              <a:rPr lang="en-US" dirty="0"/>
              <a:t>Pinot Noir exudes cherry, strawberry and vanilla, and tends to be high in acidity due to the high </a:t>
            </a:r>
            <a:r>
              <a:rPr lang="en-US" dirty="0" smtClean="0"/>
              <a:t>elevation and </a:t>
            </a:r>
            <a:r>
              <a:rPr lang="en-US" dirty="0"/>
              <a:t>cool climate it's grown in</a:t>
            </a:r>
            <a:r>
              <a:rPr lang="en-US" dirty="0" smtClean="0"/>
              <a:t>.</a:t>
            </a:r>
          </a:p>
          <a:p>
            <a:endParaRPr lang="en-US" dirty="0"/>
          </a:p>
          <a:p>
            <a:r>
              <a:rPr lang="en-US" dirty="0"/>
              <a:t>The Rio Negro region in the far south of Argentina has some of the oldest vines in the country, with some of their Pinot Noir dating back to the early 20th century.</a:t>
            </a:r>
          </a:p>
        </p:txBody>
      </p:sp>
    </p:spTree>
    <p:extLst>
      <p:ext uri="{BB962C8B-B14F-4D97-AF65-F5344CB8AC3E}">
        <p14:creationId xmlns:p14="http://schemas.microsoft.com/office/powerpoint/2010/main" val="2734482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1235" y="889844"/>
            <a:ext cx="9819861" cy="5078313"/>
          </a:xfrm>
          <a:prstGeom prst="rect">
            <a:avLst/>
          </a:prstGeom>
          <a:noFill/>
        </p:spPr>
        <p:txBody>
          <a:bodyPr wrap="square" rtlCol="0">
            <a:spAutoFit/>
          </a:bodyPr>
          <a:lstStyle/>
          <a:p>
            <a:pPr algn="ctr"/>
            <a:r>
              <a:rPr lang="en-US" dirty="0" smtClean="0">
                <a:latin typeface="Shrikhand" panose="02000000000000000000" pitchFamily="2" charset="0"/>
                <a:cs typeface="Shrikhand" panose="02000000000000000000" pitchFamily="2" charset="0"/>
              </a:rPr>
              <a:t>New Zealand (Marlborough) </a:t>
            </a:r>
            <a:r>
              <a:rPr lang="en-US" dirty="0">
                <a:latin typeface="Shrikhand" panose="02000000000000000000" pitchFamily="2" charset="0"/>
                <a:cs typeface="Shrikhand" panose="02000000000000000000" pitchFamily="2" charset="0"/>
              </a:rPr>
              <a:t>Pinot Noir</a:t>
            </a:r>
          </a:p>
          <a:p>
            <a:endParaRPr lang="en-US" dirty="0" smtClean="0"/>
          </a:p>
          <a:p>
            <a:r>
              <a:rPr lang="en-US" dirty="0"/>
              <a:t>Pinot Noir </a:t>
            </a:r>
            <a:r>
              <a:rPr lang="en-US" dirty="0" smtClean="0"/>
              <a:t>was not </a:t>
            </a:r>
            <a:r>
              <a:rPr lang="en-US" dirty="0"/>
              <a:t>bottled commercially in </a:t>
            </a:r>
            <a:r>
              <a:rPr lang="en-US" dirty="0" smtClean="0"/>
              <a:t>New Zealand </a:t>
            </a:r>
            <a:r>
              <a:rPr lang="en-US" dirty="0"/>
              <a:t>until 1987. </a:t>
            </a:r>
            <a:r>
              <a:rPr lang="en-US" dirty="0" smtClean="0"/>
              <a:t> Now </a:t>
            </a:r>
            <a:r>
              <a:rPr lang="en-US" dirty="0"/>
              <a:t>the leading red export, accounting for 7% of all production (5600 hectares) and 4% of all exports.</a:t>
            </a:r>
          </a:p>
          <a:p>
            <a:endParaRPr lang="en-US" dirty="0" smtClean="0"/>
          </a:p>
          <a:p>
            <a:r>
              <a:rPr lang="en-US" dirty="0" smtClean="0"/>
              <a:t>Southern New Zealand is quite chilly – average highs in growing season around </a:t>
            </a:r>
            <a:r>
              <a:rPr lang="en-US" dirty="0" smtClean="0"/>
              <a:t>63 </a:t>
            </a:r>
            <a:r>
              <a:rPr lang="en-US" dirty="0" smtClean="0"/>
              <a:t>degrees – but good day/night temp differential.  Very dry and breezy – ideal for Pinot </a:t>
            </a:r>
            <a:r>
              <a:rPr lang="en-US" dirty="0"/>
              <a:t>N</a:t>
            </a:r>
            <a:r>
              <a:rPr lang="en-US" dirty="0" smtClean="0"/>
              <a:t>oir.</a:t>
            </a:r>
          </a:p>
          <a:p>
            <a:endParaRPr lang="en-US" dirty="0"/>
          </a:p>
          <a:p>
            <a:r>
              <a:rPr lang="en-US" dirty="0" smtClean="0"/>
              <a:t>A “typical” Marlborough Pinot will have red </a:t>
            </a:r>
            <a:r>
              <a:rPr lang="en-US" dirty="0"/>
              <a:t>fruit aromas and bright raspberry, cherry and plums on the palate. Wines typically have </a:t>
            </a:r>
            <a:r>
              <a:rPr lang="en-US" dirty="0" smtClean="0"/>
              <a:t>a fresh, subtle </a:t>
            </a:r>
            <a:r>
              <a:rPr lang="en-US" dirty="0"/>
              <a:t>acidity that is complemented by their linear structure and even </a:t>
            </a:r>
            <a:r>
              <a:rPr lang="en-US" dirty="0" smtClean="0"/>
              <a:t>tannins. </a:t>
            </a:r>
            <a:r>
              <a:rPr lang="en-US" dirty="0"/>
              <a:t>The Southern Valleys tend to produce fuller-bodied wines.</a:t>
            </a:r>
          </a:p>
          <a:p>
            <a:endParaRPr lang="en-US" dirty="0"/>
          </a:p>
          <a:p>
            <a:r>
              <a:rPr lang="en-US" dirty="0" smtClean="0"/>
              <a:t>New Zealand Pinots tend to age quickly and well.  2-5 years is optimum.</a:t>
            </a:r>
          </a:p>
          <a:p>
            <a:endParaRPr lang="en-US" dirty="0" smtClean="0"/>
          </a:p>
          <a:p>
            <a:r>
              <a:rPr lang="en-US" dirty="0" smtClean="0"/>
              <a:t>Allegedly, a Pinot Noir vine was smuggled into New Zealand from Bourgogne about 50 years ago.  It was confiscated by a customs officer, Malcolm Abel, who was also a winemaker.  He paid for the vine’s quarantine and sent it off to be analyzed.  He planted and shared the cuttings until they were all over New Zealand.</a:t>
            </a:r>
            <a:endParaRPr lang="en-US" dirty="0"/>
          </a:p>
        </p:txBody>
      </p:sp>
    </p:spTree>
    <p:extLst>
      <p:ext uri="{BB962C8B-B14F-4D97-AF65-F5344CB8AC3E}">
        <p14:creationId xmlns:p14="http://schemas.microsoft.com/office/powerpoint/2010/main" val="3733444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539" y="456373"/>
            <a:ext cx="11787809" cy="5724644"/>
          </a:xfrm>
          <a:prstGeom prst="rect">
            <a:avLst/>
          </a:prstGeom>
          <a:noFill/>
        </p:spPr>
        <p:txBody>
          <a:bodyPr wrap="square" rtlCol="0">
            <a:spAutoFit/>
          </a:bodyPr>
          <a:lstStyle/>
          <a:p>
            <a:pPr algn="ctr"/>
            <a:r>
              <a:rPr lang="en-US" sz="2400" b="1" dirty="0" smtClean="0">
                <a:latin typeface="Shrikhand" panose="02000000000000000000" pitchFamily="2" charset="0"/>
                <a:cs typeface="Shrikhand" panose="02000000000000000000" pitchFamily="2" charset="0"/>
              </a:rPr>
              <a:t>Pinot Noir Quotes</a:t>
            </a:r>
          </a:p>
          <a:p>
            <a:endParaRPr lang="en-US" dirty="0"/>
          </a:p>
          <a:p>
            <a:r>
              <a:rPr lang="en-US" dirty="0" smtClean="0"/>
              <a:t>"</a:t>
            </a:r>
            <a:r>
              <a:rPr lang="en-US" dirty="0"/>
              <a:t>God made </a:t>
            </a:r>
            <a:r>
              <a:rPr lang="en-US" dirty="0" smtClean="0"/>
              <a:t>Cabernet Sauvignon </a:t>
            </a:r>
            <a:r>
              <a:rPr lang="en-US" dirty="0"/>
              <a:t>whereas the devil made Pinot N</a:t>
            </a:r>
            <a:r>
              <a:rPr lang="en-US" dirty="0" smtClean="0"/>
              <a:t>oir“ – Andre </a:t>
            </a:r>
            <a:r>
              <a:rPr lang="en-US" dirty="0" err="1" smtClean="0"/>
              <a:t>Tchelistcheff</a:t>
            </a:r>
            <a:endParaRPr lang="en-US" dirty="0" smtClean="0"/>
          </a:p>
          <a:p>
            <a:endParaRPr lang="en-US" dirty="0"/>
          </a:p>
          <a:p>
            <a:r>
              <a:rPr lang="en-US" dirty="0"/>
              <a:t>“Pinot Noir is the most feminine of grapes - beautiful, fickle, moody, spiteful, elegant, truculent, sexy, and absolutely </a:t>
            </a:r>
            <a:r>
              <a:rPr lang="en-US" dirty="0" smtClean="0"/>
              <a:t>delicious.” - Rod </a:t>
            </a:r>
            <a:r>
              <a:rPr lang="en-US" dirty="0"/>
              <a:t>Phillips</a:t>
            </a:r>
            <a:endParaRPr lang="en-US" dirty="0" smtClean="0"/>
          </a:p>
          <a:p>
            <a:endParaRPr lang="en-US" dirty="0"/>
          </a:p>
          <a:p>
            <a:r>
              <a:rPr lang="en-US" dirty="0" smtClean="0"/>
              <a:t>“</a:t>
            </a:r>
            <a:r>
              <a:rPr lang="en-US" dirty="0"/>
              <a:t>Pinot Noir sometimes seems better suited to the care of </a:t>
            </a:r>
            <a:r>
              <a:rPr lang="en-US" dirty="0" smtClean="0"/>
              <a:t>psychiatrists </a:t>
            </a:r>
            <a:r>
              <a:rPr lang="en-US" dirty="0"/>
              <a:t>than </a:t>
            </a:r>
            <a:r>
              <a:rPr lang="en-US" dirty="0" smtClean="0"/>
              <a:t>winemakers.” - Lettie Teague</a:t>
            </a:r>
          </a:p>
          <a:p>
            <a:endParaRPr lang="en-US" dirty="0"/>
          </a:p>
          <a:p>
            <a:r>
              <a:rPr lang="en-US" dirty="0" smtClean="0"/>
              <a:t>“</a:t>
            </a:r>
            <a:r>
              <a:rPr lang="en-US" dirty="0"/>
              <a:t>The makers of Pinot Noir are </a:t>
            </a:r>
            <a:r>
              <a:rPr lang="en-US" dirty="0" smtClean="0"/>
              <a:t>lunatic-fringe; </a:t>
            </a:r>
            <a:r>
              <a:rPr lang="en-US" dirty="0"/>
              <a:t>questers after the holy </a:t>
            </a:r>
            <a:r>
              <a:rPr lang="en-US" dirty="0" smtClean="0"/>
              <a:t>grail.” - Marc </a:t>
            </a:r>
            <a:r>
              <a:rPr lang="en-US" dirty="0"/>
              <a:t>de Villiers</a:t>
            </a:r>
            <a:endParaRPr lang="en-US" dirty="0" smtClean="0"/>
          </a:p>
          <a:p>
            <a:endParaRPr lang="en-US" dirty="0"/>
          </a:p>
          <a:p>
            <a:r>
              <a:rPr lang="en-US" dirty="0"/>
              <a:t>“When you fall in love with wine, you end up loving Pinot </a:t>
            </a:r>
            <a:r>
              <a:rPr lang="en-US" dirty="0" smtClean="0"/>
              <a:t>Noir.” - Gina Gallo</a:t>
            </a:r>
          </a:p>
          <a:p>
            <a:endParaRPr lang="en-US" dirty="0"/>
          </a:p>
          <a:p>
            <a:r>
              <a:rPr lang="en-US" dirty="0"/>
              <a:t>“Pinot Noir is a true living </a:t>
            </a:r>
            <a:r>
              <a:rPr lang="en-US" dirty="0" smtClean="0"/>
              <a:t>species, like humans: a joy </a:t>
            </a:r>
            <a:r>
              <a:rPr lang="en-US" dirty="0"/>
              <a:t>to be with one day and </a:t>
            </a:r>
            <a:r>
              <a:rPr lang="en-US" dirty="0" smtClean="0"/>
              <a:t>a moody bastard </a:t>
            </a:r>
            <a:r>
              <a:rPr lang="en-US" dirty="0"/>
              <a:t>the </a:t>
            </a:r>
            <a:r>
              <a:rPr lang="en-US" dirty="0" smtClean="0"/>
              <a:t>next.” - Maurice </a:t>
            </a:r>
            <a:r>
              <a:rPr lang="en-US" dirty="0" err="1"/>
              <a:t>DiMarino</a:t>
            </a:r>
            <a:endParaRPr lang="en-US" dirty="0" smtClean="0"/>
          </a:p>
          <a:p>
            <a:endParaRPr lang="en-US" dirty="0"/>
          </a:p>
          <a:p>
            <a:r>
              <a:rPr lang="en-US" dirty="0" smtClean="0"/>
              <a:t>“</a:t>
            </a:r>
            <a:r>
              <a:rPr lang="en-US" dirty="0"/>
              <a:t>There is no better reward for the winemaker than to put a great Pinot Noir in the </a:t>
            </a:r>
            <a:r>
              <a:rPr lang="en-US" dirty="0" smtClean="0"/>
              <a:t>bottle.” - Winemaker </a:t>
            </a:r>
            <a:r>
              <a:rPr lang="en-US" dirty="0"/>
              <a:t>Gary </a:t>
            </a:r>
            <a:r>
              <a:rPr lang="en-US" dirty="0" smtClean="0"/>
              <a:t>Farrell</a:t>
            </a:r>
          </a:p>
          <a:p>
            <a:endParaRPr lang="en-US" dirty="0"/>
          </a:p>
          <a:p>
            <a:r>
              <a:rPr lang="en-US" dirty="0" smtClean="0"/>
              <a:t>“A </a:t>
            </a:r>
            <a:r>
              <a:rPr lang="en-US" dirty="0"/>
              <a:t>great Pinot Noir brings you as close to God as any wine </a:t>
            </a:r>
            <a:r>
              <a:rPr lang="en-US" dirty="0" smtClean="0"/>
              <a:t>can.” - Matt Kramer</a:t>
            </a:r>
          </a:p>
          <a:p>
            <a:endParaRPr lang="en-US" dirty="0"/>
          </a:p>
          <a:p>
            <a:r>
              <a:rPr lang="en-US" dirty="0" smtClean="0"/>
              <a:t>“If </a:t>
            </a:r>
            <a:r>
              <a:rPr lang="en-US" dirty="0"/>
              <a:t>you drink no </a:t>
            </a:r>
            <a:r>
              <a:rPr lang="en-US" dirty="0" smtClean="0"/>
              <a:t>Noir, you </a:t>
            </a:r>
            <a:r>
              <a:rPr lang="en-US" dirty="0"/>
              <a:t>Pinot Noir</a:t>
            </a:r>
            <a:r>
              <a:rPr lang="en-US" dirty="0" smtClean="0"/>
              <a:t>.” - Anonymous</a:t>
            </a:r>
            <a:endParaRPr lang="en-US" dirty="0"/>
          </a:p>
        </p:txBody>
      </p:sp>
    </p:spTree>
    <p:extLst>
      <p:ext uri="{BB962C8B-B14F-4D97-AF65-F5344CB8AC3E}">
        <p14:creationId xmlns:p14="http://schemas.microsoft.com/office/powerpoint/2010/main" val="689499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400800" y="1166843"/>
            <a:ext cx="5133975" cy="4524315"/>
          </a:xfrm>
          <a:prstGeom prst="rect">
            <a:avLst/>
          </a:prstGeom>
          <a:noFill/>
        </p:spPr>
        <p:txBody>
          <a:bodyPr wrap="square" rtlCol="0">
            <a:spAutoFit/>
          </a:bodyPr>
          <a:lstStyle/>
          <a:p>
            <a:r>
              <a:rPr lang="en-US" sz="2400" dirty="0" smtClean="0"/>
              <a:t>King Maui 2021</a:t>
            </a:r>
          </a:p>
          <a:p>
            <a:r>
              <a:rPr lang="en-US" sz="2400" dirty="0" smtClean="0"/>
              <a:t>Marlborough</a:t>
            </a:r>
          </a:p>
          <a:p>
            <a:r>
              <a:rPr lang="en-US" sz="2400" dirty="0" smtClean="0"/>
              <a:t>New Zealand</a:t>
            </a:r>
          </a:p>
          <a:p>
            <a:r>
              <a:rPr lang="en-US" sz="2400" dirty="0" smtClean="0"/>
              <a:t>13% ABV</a:t>
            </a:r>
          </a:p>
          <a:p>
            <a:endParaRPr lang="en-US" sz="2400" dirty="0"/>
          </a:p>
          <a:p>
            <a:endParaRPr lang="en-US" sz="2400" dirty="0" smtClean="0"/>
          </a:p>
          <a:p>
            <a:endParaRPr lang="en-US" sz="2400" dirty="0"/>
          </a:p>
          <a:p>
            <a:r>
              <a:rPr lang="en-US" sz="2400" dirty="0"/>
              <a:t>"A Pinot Noir for everyone and </a:t>
            </a:r>
            <a:r>
              <a:rPr lang="en-US" sz="2400" dirty="0" smtClean="0"/>
              <a:t>anyone</a:t>
            </a:r>
            <a:r>
              <a:rPr lang="en-US" sz="2400" dirty="0"/>
              <a:t>. This is a lighter-style </a:t>
            </a:r>
            <a:r>
              <a:rPr lang="en-US" sz="2400" dirty="0" smtClean="0"/>
              <a:t>wine </a:t>
            </a:r>
            <a:r>
              <a:rPr lang="en-US" sz="2400" dirty="0"/>
              <a:t>delivering notes of baked </a:t>
            </a:r>
            <a:r>
              <a:rPr lang="en-US" sz="2400" dirty="0" smtClean="0"/>
              <a:t>red </a:t>
            </a:r>
            <a:r>
              <a:rPr lang="en-US" sz="2400" dirty="0"/>
              <a:t>fruits and a subtle earthiness. </a:t>
            </a:r>
            <a:r>
              <a:rPr lang="en-US" sz="2400" dirty="0" smtClean="0"/>
              <a:t>Pair </a:t>
            </a:r>
            <a:r>
              <a:rPr lang="en-US" sz="2400" dirty="0"/>
              <a:t>this Marlborough bottle with </a:t>
            </a:r>
            <a:r>
              <a:rPr lang="en-US" sz="2400" dirty="0" smtClean="0"/>
              <a:t>grilled </a:t>
            </a:r>
            <a:r>
              <a:rPr lang="en-US" sz="2400" dirty="0"/>
              <a:t>meat and hearty fare."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814" y="0"/>
            <a:ext cx="4898571" cy="6858000"/>
          </a:xfrm>
          <a:prstGeom prst="rect">
            <a:avLst/>
          </a:prstGeom>
        </p:spPr>
      </p:pic>
    </p:spTree>
    <p:extLst>
      <p:ext uri="{BB962C8B-B14F-4D97-AF65-F5344CB8AC3E}">
        <p14:creationId xmlns:p14="http://schemas.microsoft.com/office/powerpoint/2010/main" val="4152488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1351508"/>
            <a:ext cx="5569730" cy="4154984"/>
          </a:xfrm>
          <a:prstGeom prst="rect">
            <a:avLst/>
          </a:prstGeom>
          <a:noFill/>
        </p:spPr>
        <p:txBody>
          <a:bodyPr wrap="none" rtlCol="0">
            <a:spAutoFit/>
          </a:bodyPr>
          <a:lstStyle/>
          <a:p>
            <a:r>
              <a:rPr lang="en-US" sz="2400" dirty="0" smtClean="0"/>
              <a:t>Dr. </a:t>
            </a:r>
            <a:r>
              <a:rPr lang="en-US" sz="2400" dirty="0" err="1" smtClean="0"/>
              <a:t>Heidemanns-Bergweiller</a:t>
            </a:r>
            <a:r>
              <a:rPr lang="en-US" sz="2400" dirty="0" smtClean="0"/>
              <a:t> 2020</a:t>
            </a:r>
          </a:p>
          <a:p>
            <a:r>
              <a:rPr lang="en-US" sz="2400" dirty="0" smtClean="0"/>
              <a:t>Rheinhessen Region, Germany</a:t>
            </a:r>
          </a:p>
          <a:p>
            <a:r>
              <a:rPr lang="en-US" sz="2400" dirty="0" smtClean="0"/>
              <a:t>12% ABV</a:t>
            </a:r>
          </a:p>
          <a:p>
            <a:endParaRPr lang="en-US" sz="2400" dirty="0"/>
          </a:p>
          <a:p>
            <a:endParaRPr lang="en-US" sz="2400" dirty="0" smtClean="0"/>
          </a:p>
          <a:p>
            <a:endParaRPr lang="en-US" sz="2400" dirty="0"/>
          </a:p>
          <a:p>
            <a:r>
              <a:rPr lang="en-US" sz="2400" dirty="0" smtClean="0"/>
              <a:t>“</a:t>
            </a:r>
            <a:r>
              <a:rPr lang="en-US" sz="2400" dirty="0"/>
              <a:t>This elegant and approachable German </a:t>
            </a:r>
            <a:endParaRPr lang="en-US" sz="2400" dirty="0" smtClean="0"/>
          </a:p>
          <a:p>
            <a:r>
              <a:rPr lang="en-US" sz="2400" i="1" dirty="0" err="1" smtClean="0"/>
              <a:t>Spätburgunder</a:t>
            </a:r>
            <a:r>
              <a:rPr lang="en-US" sz="2400" i="1" dirty="0" smtClean="0"/>
              <a:t> </a:t>
            </a:r>
            <a:r>
              <a:rPr lang="en-US" sz="2400" dirty="0" smtClean="0"/>
              <a:t>displays </a:t>
            </a:r>
            <a:r>
              <a:rPr lang="en-US" sz="2400" dirty="0"/>
              <a:t>delicious flavors of </a:t>
            </a:r>
            <a:endParaRPr lang="en-US" sz="2400" dirty="0" smtClean="0"/>
          </a:p>
          <a:p>
            <a:r>
              <a:rPr lang="en-US" sz="2400" dirty="0" smtClean="0"/>
              <a:t>cherries </a:t>
            </a:r>
            <a:r>
              <a:rPr lang="en-US" sz="2400" dirty="0"/>
              <a:t>and red berries. It is a fragrant </a:t>
            </a:r>
            <a:endParaRPr lang="en-US" sz="2400" dirty="0" smtClean="0"/>
          </a:p>
          <a:p>
            <a:r>
              <a:rPr lang="en-US" sz="2400" dirty="0" smtClean="0"/>
              <a:t>and </a:t>
            </a:r>
            <a:r>
              <a:rPr lang="en-US" sz="2400" dirty="0"/>
              <a:t>balanced wine with a soft, fruity </a:t>
            </a:r>
            <a:endParaRPr lang="en-US" sz="2400" dirty="0" smtClean="0"/>
          </a:p>
          <a:p>
            <a:r>
              <a:rPr lang="en-US" sz="2400" dirty="0" smtClean="0"/>
              <a:t>finish</a:t>
            </a:r>
            <a:r>
              <a:rPr lang="en-US" sz="2400" dirty="0"/>
              <a:t>. Pair with pasta or grilled meats</a:t>
            </a:r>
            <a:r>
              <a:rPr lang="en-US" sz="2400" dirty="0" smtClean="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089" y="0"/>
            <a:ext cx="4898571" cy="6858000"/>
          </a:xfrm>
          <a:prstGeom prst="rect">
            <a:avLst/>
          </a:prstGeom>
        </p:spPr>
      </p:pic>
    </p:spTree>
    <p:extLst>
      <p:ext uri="{BB962C8B-B14F-4D97-AF65-F5344CB8AC3E}">
        <p14:creationId xmlns:p14="http://schemas.microsoft.com/office/powerpoint/2010/main" val="252919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1166843"/>
            <a:ext cx="5487721" cy="4524315"/>
          </a:xfrm>
          <a:prstGeom prst="rect">
            <a:avLst/>
          </a:prstGeom>
          <a:noFill/>
        </p:spPr>
        <p:txBody>
          <a:bodyPr wrap="none" rtlCol="0">
            <a:spAutoFit/>
          </a:bodyPr>
          <a:lstStyle/>
          <a:p>
            <a:r>
              <a:rPr lang="en-US" sz="2400" dirty="0" smtClean="0"/>
              <a:t>Dagger Leaf 2021</a:t>
            </a:r>
          </a:p>
          <a:p>
            <a:r>
              <a:rPr lang="en-US" sz="2400" dirty="0" smtClean="0"/>
              <a:t>Willamette Valley, Oregon</a:t>
            </a:r>
          </a:p>
          <a:p>
            <a:r>
              <a:rPr lang="en-US" sz="2400" dirty="0" smtClean="0"/>
              <a:t>13.5% ABV</a:t>
            </a:r>
          </a:p>
          <a:p>
            <a:endParaRPr lang="en-US" sz="2400" dirty="0"/>
          </a:p>
          <a:p>
            <a:endParaRPr lang="en-US" sz="2400" dirty="0" smtClean="0"/>
          </a:p>
          <a:p>
            <a:endParaRPr lang="en-US" sz="2400" dirty="0"/>
          </a:p>
          <a:p>
            <a:r>
              <a:rPr lang="en-US" sz="2400" dirty="0" smtClean="0"/>
              <a:t>“</a:t>
            </a:r>
            <a:r>
              <a:rPr lang="en-US" sz="2400" dirty="0"/>
              <a:t>Aromas of red berry, vanilla cream, </a:t>
            </a:r>
            <a:r>
              <a:rPr lang="en-US" sz="2400" dirty="0" smtClean="0"/>
              <a:t>cedar </a:t>
            </a:r>
          </a:p>
          <a:p>
            <a:r>
              <a:rPr lang="en-US" sz="2400" dirty="0" smtClean="0"/>
              <a:t>and </a:t>
            </a:r>
            <a:r>
              <a:rPr lang="en-US" sz="2400" dirty="0"/>
              <a:t>light spice deliver a </a:t>
            </a:r>
            <a:r>
              <a:rPr lang="en-US" sz="2400" dirty="0" smtClean="0"/>
              <a:t>vibrant palate </a:t>
            </a:r>
          </a:p>
          <a:p>
            <a:r>
              <a:rPr lang="en-US" sz="2400" dirty="0" smtClean="0"/>
              <a:t>with </a:t>
            </a:r>
            <a:r>
              <a:rPr lang="en-US" sz="2400" dirty="0"/>
              <a:t>notes of red berry fruit, </a:t>
            </a:r>
            <a:r>
              <a:rPr lang="en-US" sz="2400" dirty="0" smtClean="0"/>
              <a:t>raspberry </a:t>
            </a:r>
          </a:p>
          <a:p>
            <a:r>
              <a:rPr lang="en-US" sz="2400" dirty="0" smtClean="0"/>
              <a:t>with </a:t>
            </a:r>
            <a:r>
              <a:rPr lang="en-US" sz="2400" dirty="0"/>
              <a:t>a soft, lingering finish. </a:t>
            </a:r>
            <a:r>
              <a:rPr lang="en-US" sz="2400" dirty="0" smtClean="0"/>
              <a:t>Medium </a:t>
            </a:r>
          </a:p>
          <a:p>
            <a:r>
              <a:rPr lang="en-US" sz="2400" dirty="0" smtClean="0"/>
              <a:t>in </a:t>
            </a:r>
            <a:r>
              <a:rPr lang="en-US" sz="2400" dirty="0"/>
              <a:t>body, this pairs beautifully </a:t>
            </a:r>
            <a:r>
              <a:rPr lang="en-US" sz="2400" dirty="0" smtClean="0"/>
              <a:t>with </a:t>
            </a:r>
          </a:p>
          <a:p>
            <a:r>
              <a:rPr lang="en-US" sz="2400" dirty="0" smtClean="0"/>
              <a:t>mushroom </a:t>
            </a:r>
            <a:r>
              <a:rPr lang="en-US" sz="2400" dirty="0"/>
              <a:t>risotto, or roasted meats</a:t>
            </a:r>
            <a:r>
              <a:rPr lang="en-US" sz="2400" dirty="0" smtClean="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339" y="9525"/>
            <a:ext cx="4898571" cy="6858000"/>
          </a:xfrm>
          <a:prstGeom prst="rect">
            <a:avLst/>
          </a:prstGeom>
        </p:spPr>
      </p:pic>
    </p:spTree>
    <p:extLst>
      <p:ext uri="{BB962C8B-B14F-4D97-AF65-F5344CB8AC3E}">
        <p14:creationId xmlns:p14="http://schemas.microsoft.com/office/powerpoint/2010/main" val="650420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982177"/>
            <a:ext cx="5112362" cy="4893647"/>
          </a:xfrm>
          <a:prstGeom prst="rect">
            <a:avLst/>
          </a:prstGeom>
          <a:noFill/>
        </p:spPr>
        <p:txBody>
          <a:bodyPr wrap="none" rtlCol="0">
            <a:spAutoFit/>
          </a:bodyPr>
          <a:lstStyle/>
          <a:p>
            <a:r>
              <a:rPr lang="en-US" sz="2400" dirty="0" err="1" smtClean="0"/>
              <a:t>Casalino</a:t>
            </a:r>
            <a:r>
              <a:rPr lang="en-US" sz="2400" dirty="0" smtClean="0"/>
              <a:t> 2023</a:t>
            </a:r>
          </a:p>
          <a:p>
            <a:r>
              <a:rPr lang="en-US" sz="2400" dirty="0" err="1" smtClean="0"/>
              <a:t>Trevenezie</a:t>
            </a:r>
            <a:r>
              <a:rPr lang="en-US" sz="2400" dirty="0" smtClean="0"/>
              <a:t> IGT, Italy</a:t>
            </a:r>
          </a:p>
          <a:p>
            <a:r>
              <a:rPr lang="en-US" sz="2400" dirty="0" smtClean="0"/>
              <a:t>12.5% ABV</a:t>
            </a:r>
          </a:p>
          <a:p>
            <a:endParaRPr lang="en-US" sz="2400" dirty="0"/>
          </a:p>
          <a:p>
            <a:endParaRPr lang="en-US" sz="2400" dirty="0" smtClean="0"/>
          </a:p>
          <a:p>
            <a:endParaRPr lang="en-US" sz="2400" dirty="0"/>
          </a:p>
          <a:p>
            <a:r>
              <a:rPr lang="en-US" sz="2400" dirty="0" smtClean="0"/>
              <a:t>“</a:t>
            </a:r>
            <a:r>
              <a:rPr lang="en-US" sz="2400" dirty="0"/>
              <a:t>Silky smooth with well defined red </a:t>
            </a:r>
            <a:endParaRPr lang="en-US" sz="2400" dirty="0" smtClean="0"/>
          </a:p>
          <a:p>
            <a:r>
              <a:rPr lang="en-US" sz="2400" dirty="0" smtClean="0"/>
              <a:t>berry </a:t>
            </a:r>
            <a:r>
              <a:rPr lang="en-US" sz="2400" dirty="0"/>
              <a:t>and red currant flavors that </a:t>
            </a:r>
            <a:endParaRPr lang="en-US" sz="2400" dirty="0" smtClean="0"/>
          </a:p>
          <a:p>
            <a:r>
              <a:rPr lang="en-US" sz="2400" dirty="0" smtClean="0"/>
              <a:t>persists </a:t>
            </a:r>
            <a:r>
              <a:rPr lang="en-US" sz="2400" dirty="0"/>
              <a:t>against silky, smooth tannins </a:t>
            </a:r>
            <a:endParaRPr lang="en-US" sz="2400" dirty="0" smtClean="0"/>
          </a:p>
          <a:p>
            <a:r>
              <a:rPr lang="en-US" sz="2400" dirty="0" smtClean="0"/>
              <a:t>on </a:t>
            </a:r>
            <a:r>
              <a:rPr lang="en-US" sz="2400" dirty="0"/>
              <a:t>the lively finish. The perfect </a:t>
            </a:r>
            <a:endParaRPr lang="en-US" sz="2400" dirty="0" smtClean="0"/>
          </a:p>
          <a:p>
            <a:r>
              <a:rPr lang="en-US" sz="2400" dirty="0" smtClean="0"/>
              <a:t>accompaniment </a:t>
            </a:r>
            <a:r>
              <a:rPr lang="en-US" sz="2400" dirty="0"/>
              <a:t>to grilled or roasted </a:t>
            </a:r>
            <a:endParaRPr lang="en-US" sz="2400" dirty="0" smtClean="0"/>
          </a:p>
          <a:p>
            <a:r>
              <a:rPr lang="en-US" sz="2400" dirty="0" smtClean="0"/>
              <a:t>red </a:t>
            </a:r>
            <a:r>
              <a:rPr lang="en-US" sz="2400" dirty="0"/>
              <a:t>meats, poultry, flavorful vegetarian </a:t>
            </a:r>
            <a:endParaRPr lang="en-US" sz="2400" dirty="0" smtClean="0"/>
          </a:p>
          <a:p>
            <a:r>
              <a:rPr lang="en-US" sz="2400" dirty="0" smtClean="0"/>
              <a:t>entrees</a:t>
            </a:r>
            <a:r>
              <a:rPr lang="en-US" sz="2400" dirty="0"/>
              <a:t>, and risottos</a:t>
            </a:r>
            <a:r>
              <a:rPr lang="en-US" sz="2400" dirty="0" smtClean="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6858000" cy="6858000"/>
          </a:xfrm>
          <a:prstGeom prst="rect">
            <a:avLst/>
          </a:prstGeom>
        </p:spPr>
      </p:pic>
    </p:spTree>
    <p:extLst>
      <p:ext uri="{BB962C8B-B14F-4D97-AF65-F5344CB8AC3E}">
        <p14:creationId xmlns:p14="http://schemas.microsoft.com/office/powerpoint/2010/main" val="1175329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1166843"/>
            <a:ext cx="5233356" cy="4524315"/>
          </a:xfrm>
          <a:prstGeom prst="rect">
            <a:avLst/>
          </a:prstGeom>
          <a:noFill/>
        </p:spPr>
        <p:txBody>
          <a:bodyPr wrap="none" rtlCol="0">
            <a:spAutoFit/>
          </a:bodyPr>
          <a:lstStyle/>
          <a:p>
            <a:r>
              <a:rPr lang="en-US" sz="2400" dirty="0" err="1"/>
              <a:t>Héritiers</a:t>
            </a:r>
            <a:r>
              <a:rPr lang="en-US" sz="2400" dirty="0"/>
              <a:t> Benoit</a:t>
            </a:r>
          </a:p>
          <a:p>
            <a:r>
              <a:rPr lang="en-US" sz="2400" dirty="0" err="1" smtClean="0"/>
              <a:t>Pépé</a:t>
            </a:r>
            <a:r>
              <a:rPr lang="en-US" sz="2400" dirty="0" smtClean="0"/>
              <a:t> Maurice 2022</a:t>
            </a:r>
          </a:p>
          <a:p>
            <a:r>
              <a:rPr lang="en-US" sz="2400" dirty="0" smtClean="0"/>
              <a:t>Bourgogne, France</a:t>
            </a:r>
          </a:p>
          <a:p>
            <a:r>
              <a:rPr lang="en-US" sz="2400" dirty="0" smtClean="0"/>
              <a:t>13% ABV</a:t>
            </a:r>
          </a:p>
          <a:p>
            <a:endParaRPr lang="en-US" sz="2400" dirty="0"/>
          </a:p>
          <a:p>
            <a:endParaRPr lang="en-US" sz="2400" dirty="0" smtClean="0"/>
          </a:p>
          <a:p>
            <a:endParaRPr lang="en-US" sz="2400" dirty="0"/>
          </a:p>
          <a:p>
            <a:r>
              <a:rPr lang="en-US" sz="2400" dirty="0" smtClean="0"/>
              <a:t>“</a:t>
            </a:r>
            <a:r>
              <a:rPr lang="en-US" sz="2400" dirty="0"/>
              <a:t>This is a juicy pinot with forest wood, </a:t>
            </a:r>
            <a:endParaRPr lang="en-US" sz="2400" dirty="0" smtClean="0"/>
          </a:p>
          <a:p>
            <a:r>
              <a:rPr lang="en-US" sz="2400" dirty="0" smtClean="0"/>
              <a:t>cloves</a:t>
            </a:r>
            <a:r>
              <a:rPr lang="en-US" sz="2400" dirty="0"/>
              <a:t>, mushrooms and red berry fruit </a:t>
            </a:r>
            <a:endParaRPr lang="en-US" sz="2400" dirty="0" smtClean="0"/>
          </a:p>
          <a:p>
            <a:r>
              <a:rPr lang="en-US" sz="2400" dirty="0" smtClean="0"/>
              <a:t>on </a:t>
            </a:r>
            <a:r>
              <a:rPr lang="en-US" sz="2400" dirty="0"/>
              <a:t>the nose. It’s medium-bodied, gently </a:t>
            </a:r>
            <a:endParaRPr lang="en-US" sz="2400" dirty="0" smtClean="0"/>
          </a:p>
          <a:p>
            <a:r>
              <a:rPr lang="en-US" sz="2400" dirty="0" smtClean="0"/>
              <a:t>spicy </a:t>
            </a:r>
            <a:r>
              <a:rPr lang="en-US" sz="2400" dirty="0"/>
              <a:t>and fresh. Easy tannins</a:t>
            </a:r>
            <a:r>
              <a:rPr lang="en-US" sz="2400" dirty="0" smtClean="0"/>
              <a: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564" y="0"/>
            <a:ext cx="4898571" cy="6858000"/>
          </a:xfrm>
          <a:prstGeom prst="rect">
            <a:avLst/>
          </a:prstGeom>
        </p:spPr>
      </p:pic>
    </p:spTree>
    <p:extLst>
      <p:ext uri="{BB962C8B-B14F-4D97-AF65-F5344CB8AC3E}">
        <p14:creationId xmlns:p14="http://schemas.microsoft.com/office/powerpoint/2010/main" val="435881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1166843"/>
            <a:ext cx="5361852" cy="4524315"/>
          </a:xfrm>
          <a:prstGeom prst="rect">
            <a:avLst/>
          </a:prstGeom>
          <a:noFill/>
        </p:spPr>
        <p:txBody>
          <a:bodyPr wrap="none" rtlCol="0">
            <a:spAutoFit/>
          </a:bodyPr>
          <a:lstStyle/>
          <a:p>
            <a:r>
              <a:rPr lang="en-US" sz="2400" dirty="0" err="1" smtClean="0"/>
              <a:t>Koskil</a:t>
            </a:r>
            <a:r>
              <a:rPr lang="en-US" sz="2400" dirty="0" smtClean="0"/>
              <a:t> 2021</a:t>
            </a:r>
          </a:p>
          <a:p>
            <a:r>
              <a:rPr lang="en-US" sz="2400" dirty="0" smtClean="0"/>
              <a:t>Patagonia, Argentina</a:t>
            </a:r>
          </a:p>
          <a:p>
            <a:r>
              <a:rPr lang="en-US" sz="2400" dirty="0" smtClean="0"/>
              <a:t>13.5% ABV</a:t>
            </a:r>
          </a:p>
          <a:p>
            <a:endParaRPr lang="en-US" sz="2400" dirty="0"/>
          </a:p>
          <a:p>
            <a:endParaRPr lang="en-US" sz="2400" dirty="0" smtClean="0"/>
          </a:p>
          <a:p>
            <a:endParaRPr lang="en-US" sz="2400" dirty="0"/>
          </a:p>
          <a:p>
            <a:r>
              <a:rPr lang="en-US" sz="2400" dirty="0" smtClean="0"/>
              <a:t>“Notes </a:t>
            </a:r>
            <a:r>
              <a:rPr lang="en-US" sz="2400" dirty="0"/>
              <a:t>of cherries, wild strawberries, </a:t>
            </a:r>
            <a:endParaRPr lang="en-US" sz="2400" dirty="0" smtClean="0"/>
          </a:p>
          <a:p>
            <a:r>
              <a:rPr lang="en-US" sz="2400" dirty="0" smtClean="0"/>
              <a:t>pomegranate</a:t>
            </a:r>
            <a:r>
              <a:rPr lang="en-US" sz="2400" dirty="0"/>
              <a:t> peel and light spices. Fresh </a:t>
            </a:r>
            <a:endParaRPr lang="en-US" sz="2400" dirty="0" smtClean="0"/>
          </a:p>
          <a:p>
            <a:r>
              <a:rPr lang="en-US" sz="2400" dirty="0" smtClean="0"/>
              <a:t>and </a:t>
            </a:r>
            <a:r>
              <a:rPr lang="en-US" sz="2400" dirty="0"/>
              <a:t>crunchy with medium body and soft </a:t>
            </a:r>
            <a:endParaRPr lang="en-US" sz="2400" dirty="0" smtClean="0"/>
          </a:p>
          <a:p>
            <a:r>
              <a:rPr lang="en-US" sz="2400" dirty="0" smtClean="0"/>
              <a:t>tannins</a:t>
            </a:r>
            <a:r>
              <a:rPr lang="en-US" sz="2400" dirty="0"/>
              <a:t>. It has a smooth silky texture and </a:t>
            </a:r>
            <a:endParaRPr lang="en-US" sz="2400" dirty="0" smtClean="0"/>
          </a:p>
          <a:p>
            <a:r>
              <a:rPr lang="en-US" sz="2400" dirty="0" smtClean="0"/>
              <a:t>a </a:t>
            </a:r>
            <a:r>
              <a:rPr lang="en-US" sz="2400" dirty="0"/>
              <a:t>delicious fruit profile, with notes of </a:t>
            </a:r>
            <a:endParaRPr lang="en-US" sz="2400" dirty="0" smtClean="0"/>
          </a:p>
          <a:p>
            <a:r>
              <a:rPr lang="en-US" sz="2400" dirty="0" smtClean="0"/>
              <a:t>blue</a:t>
            </a:r>
            <a:r>
              <a:rPr lang="en-US" sz="2400" dirty="0"/>
              <a:t> flowers. Flavorful </a:t>
            </a:r>
            <a:r>
              <a:rPr lang="en-US" sz="2400" dirty="0" smtClean="0"/>
              <a:t>finish.”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614" y="0"/>
            <a:ext cx="4898571" cy="6858000"/>
          </a:xfrm>
          <a:prstGeom prst="rect">
            <a:avLst/>
          </a:prstGeom>
        </p:spPr>
      </p:pic>
    </p:spTree>
    <p:extLst>
      <p:ext uri="{BB962C8B-B14F-4D97-AF65-F5344CB8AC3E}">
        <p14:creationId xmlns:p14="http://schemas.microsoft.com/office/powerpoint/2010/main" val="2861898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deways-I am NOT drinking any Merlot #shorts  #funny #sideways  #merlo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67188" y="0"/>
            <a:ext cx="3857625" cy="6858000"/>
          </a:xfrm>
          <a:prstGeom prst="rect">
            <a:avLst/>
          </a:prstGeom>
        </p:spPr>
      </p:pic>
    </p:spTree>
    <p:extLst>
      <p:ext uri="{BB962C8B-B14F-4D97-AF65-F5344CB8AC3E}">
        <p14:creationId xmlns:p14="http://schemas.microsoft.com/office/powerpoint/2010/main" val="29337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2143799"/>
              </p:ext>
            </p:extLst>
          </p:nvPr>
        </p:nvGraphicFramePr>
        <p:xfrm>
          <a:off x="1749287" y="1431229"/>
          <a:ext cx="8955156" cy="4452735"/>
        </p:xfrm>
        <a:graphic>
          <a:graphicData uri="http://schemas.openxmlformats.org/drawingml/2006/table">
            <a:tbl>
              <a:tblPr/>
              <a:tblGrid>
                <a:gridCol w="6965122">
                  <a:extLst>
                    <a:ext uri="{9D8B030D-6E8A-4147-A177-3AD203B41FA5}">
                      <a16:colId xmlns:a16="http://schemas.microsoft.com/office/drawing/2014/main" val="4110721687"/>
                    </a:ext>
                  </a:extLst>
                </a:gridCol>
                <a:gridCol w="1990034">
                  <a:extLst>
                    <a:ext uri="{9D8B030D-6E8A-4147-A177-3AD203B41FA5}">
                      <a16:colId xmlns:a16="http://schemas.microsoft.com/office/drawing/2014/main" val="195831853"/>
                    </a:ext>
                  </a:extLst>
                </a:gridCol>
              </a:tblGrid>
              <a:tr h="632987">
                <a:tc>
                  <a:txBody>
                    <a:bodyPr/>
                    <a:lstStyle/>
                    <a:p>
                      <a:pPr algn="l" fontAlgn="b"/>
                      <a:r>
                        <a:rPr lang="en-US" sz="3200" b="0" i="0" u="none" strike="noStrike" dirty="0" smtClean="0">
                          <a:solidFill>
                            <a:srgbClr val="000000"/>
                          </a:solidFill>
                          <a:effectLst/>
                          <a:latin typeface="Calibri" panose="020F0502020204030204" pitchFamily="34" charset="0"/>
                        </a:rPr>
                        <a:t> Gabriele </a:t>
                      </a:r>
                      <a:r>
                        <a:rPr lang="en-US" sz="3200" b="0" i="0" u="none" strike="noStrike" dirty="0" err="1" smtClean="0">
                          <a:solidFill>
                            <a:srgbClr val="000000"/>
                          </a:solidFill>
                          <a:effectLst/>
                          <a:latin typeface="Calibri" panose="020F0502020204030204" pitchFamily="34" charset="0"/>
                        </a:rPr>
                        <a:t>Rausse</a:t>
                      </a:r>
                      <a:r>
                        <a:rPr lang="en-US" sz="3200" b="0" i="0" u="none" strike="noStrike" baseline="0" dirty="0" smtClean="0">
                          <a:solidFill>
                            <a:srgbClr val="000000"/>
                          </a:solidFill>
                          <a:effectLst/>
                          <a:latin typeface="Calibri" panose="020F0502020204030204" pitchFamily="34" charset="0"/>
                        </a:rPr>
                        <a:t> Vin Gris de Pinot Noir </a:t>
                      </a:r>
                      <a:endParaRPr lang="en-US" sz="3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smtClean="0">
                          <a:solidFill>
                            <a:srgbClr val="000000"/>
                          </a:solidFill>
                          <a:effectLst/>
                          <a:latin typeface="Calibri" panose="020F0502020204030204" pitchFamily="34" charset="0"/>
                        </a:rPr>
                        <a:t>$25.00</a:t>
                      </a:r>
                      <a:endParaRPr lang="en-US" sz="3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825007"/>
                  </a:ext>
                </a:extLst>
              </a:tr>
              <a:tr h="632987">
                <a:tc>
                  <a:txBody>
                    <a:bodyPr/>
                    <a:lstStyle/>
                    <a:p>
                      <a:pPr algn="l" fontAlgn="b"/>
                      <a:r>
                        <a:rPr lang="en-US" sz="3200" b="0" i="0" u="none" strike="noStrike" dirty="0" smtClean="0">
                          <a:solidFill>
                            <a:srgbClr val="000000"/>
                          </a:solidFill>
                          <a:effectLst/>
                          <a:latin typeface="Calibri" panose="020F0502020204030204" pitchFamily="34" charset="0"/>
                        </a:rPr>
                        <a:t> King </a:t>
                      </a:r>
                      <a:r>
                        <a:rPr lang="en-US" sz="3200" b="0" i="0" u="none" strike="noStrike" dirty="0">
                          <a:solidFill>
                            <a:srgbClr val="000000"/>
                          </a:solidFill>
                          <a:effectLst/>
                          <a:latin typeface="Calibri" panose="020F0502020204030204" pitchFamily="34" charset="0"/>
                        </a:rPr>
                        <a:t>Maui 2021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$16.99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490331"/>
                  </a:ext>
                </a:extLst>
              </a:tr>
              <a:tr h="632987">
                <a:tc>
                  <a:txBody>
                    <a:bodyPr/>
                    <a:lstStyle/>
                    <a:p>
                      <a:pPr algn="l" fontAlgn="b"/>
                      <a:r>
                        <a:rPr lang="en-US" sz="3200" b="0" i="0" u="none" strike="noStrike" dirty="0" smtClean="0">
                          <a:solidFill>
                            <a:srgbClr val="000000"/>
                          </a:solidFill>
                          <a:effectLst/>
                          <a:latin typeface="Calibri" panose="020F0502020204030204" pitchFamily="34" charset="0"/>
                        </a:rPr>
                        <a:t> Dr</a:t>
                      </a:r>
                      <a:r>
                        <a:rPr lang="en-US" sz="3200" b="0" i="0" u="none" strike="noStrike" dirty="0">
                          <a:solidFill>
                            <a:srgbClr val="000000"/>
                          </a:solidFill>
                          <a:effectLst/>
                          <a:latin typeface="Calibri" panose="020F0502020204030204" pitchFamily="34" charset="0"/>
                        </a:rPr>
                        <a:t>. </a:t>
                      </a:r>
                      <a:r>
                        <a:rPr lang="en-US" sz="3200" b="0" i="0" u="none" strike="noStrike" dirty="0" err="1">
                          <a:solidFill>
                            <a:srgbClr val="000000"/>
                          </a:solidFill>
                          <a:effectLst/>
                          <a:latin typeface="Calibri" panose="020F0502020204030204" pitchFamily="34" charset="0"/>
                        </a:rPr>
                        <a:t>Heidemanns-Bergweiller</a:t>
                      </a:r>
                      <a:r>
                        <a:rPr lang="en-US" sz="3200" b="0" i="0" u="none" strike="noStrike" dirty="0">
                          <a:solidFill>
                            <a:srgbClr val="000000"/>
                          </a:solidFill>
                          <a:effectLst/>
                          <a:latin typeface="Calibri" panose="020F0502020204030204" pitchFamily="34" charset="0"/>
                        </a:rPr>
                        <a:t> 2020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$19.99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162506"/>
                  </a:ext>
                </a:extLst>
              </a:tr>
              <a:tr h="632987">
                <a:tc>
                  <a:txBody>
                    <a:bodyPr/>
                    <a:lstStyle/>
                    <a:p>
                      <a:pPr algn="l" fontAlgn="b"/>
                      <a:r>
                        <a:rPr lang="en-US" sz="3200" b="0" i="0" u="none" strike="noStrike" dirty="0" smtClean="0">
                          <a:solidFill>
                            <a:srgbClr val="000000"/>
                          </a:solidFill>
                          <a:effectLst/>
                          <a:latin typeface="Calibri" panose="020F0502020204030204" pitchFamily="34" charset="0"/>
                        </a:rPr>
                        <a:t> Dagger </a:t>
                      </a:r>
                      <a:r>
                        <a:rPr lang="en-US" sz="3200" b="0" i="0" u="none" strike="noStrike" dirty="0">
                          <a:solidFill>
                            <a:srgbClr val="000000"/>
                          </a:solidFill>
                          <a:effectLst/>
                          <a:latin typeface="Calibri" panose="020F0502020204030204" pitchFamily="34" charset="0"/>
                        </a:rPr>
                        <a:t>Leaf 2021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$21.99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304304"/>
                  </a:ext>
                </a:extLst>
              </a:tr>
              <a:tr h="632987">
                <a:tc>
                  <a:txBody>
                    <a:bodyPr/>
                    <a:lstStyle/>
                    <a:p>
                      <a:pPr algn="l" fontAlgn="b"/>
                      <a:r>
                        <a:rPr lang="en-US" sz="3200" b="0" i="0" u="none" strike="noStrike" dirty="0" smtClean="0">
                          <a:solidFill>
                            <a:srgbClr val="000000"/>
                          </a:solidFill>
                          <a:effectLst/>
                          <a:latin typeface="Calibri" panose="020F0502020204030204" pitchFamily="34" charset="0"/>
                        </a:rPr>
                        <a:t> </a:t>
                      </a:r>
                      <a:r>
                        <a:rPr lang="en-US" sz="3200" b="0" i="0" u="none" strike="noStrike" dirty="0" err="1" smtClean="0">
                          <a:solidFill>
                            <a:srgbClr val="000000"/>
                          </a:solidFill>
                          <a:effectLst/>
                          <a:latin typeface="Calibri" panose="020F0502020204030204" pitchFamily="34" charset="0"/>
                        </a:rPr>
                        <a:t>Casalino</a:t>
                      </a:r>
                      <a:r>
                        <a:rPr lang="en-US" sz="3200" b="0" i="0" u="none" strike="noStrike" dirty="0" smtClean="0">
                          <a:solidFill>
                            <a:srgbClr val="000000"/>
                          </a:solidFill>
                          <a:effectLst/>
                          <a:latin typeface="Calibri" panose="020F0502020204030204" pitchFamily="34" charset="0"/>
                        </a:rPr>
                        <a:t> </a:t>
                      </a:r>
                      <a:r>
                        <a:rPr lang="en-US" sz="3200" b="0" i="0" u="none" strike="noStrike" dirty="0">
                          <a:solidFill>
                            <a:srgbClr val="000000"/>
                          </a:solidFill>
                          <a:effectLst/>
                          <a:latin typeface="Calibri" panose="020F0502020204030204" pitchFamily="34" charset="0"/>
                        </a:rPr>
                        <a:t>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$10.99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705846"/>
                  </a:ext>
                </a:extLst>
              </a:tr>
              <a:tr h="632987">
                <a:tc>
                  <a:txBody>
                    <a:bodyPr/>
                    <a:lstStyle/>
                    <a:p>
                      <a:pPr algn="l" fontAlgn="b"/>
                      <a:r>
                        <a:rPr lang="fr-FR" sz="3200" b="0" i="0" u="none" strike="noStrike" dirty="0" smtClean="0">
                          <a:solidFill>
                            <a:srgbClr val="000000"/>
                          </a:solidFill>
                          <a:effectLst/>
                          <a:latin typeface="Calibri" panose="020F0502020204030204" pitchFamily="34" charset="0"/>
                        </a:rPr>
                        <a:t> Héritiers </a:t>
                      </a:r>
                      <a:r>
                        <a:rPr lang="fr-FR" sz="3200" b="0" i="0" u="none" strike="noStrike" dirty="0">
                          <a:solidFill>
                            <a:srgbClr val="000000"/>
                          </a:solidFill>
                          <a:effectLst/>
                          <a:latin typeface="Calibri" panose="020F0502020204030204" pitchFamily="34" charset="0"/>
                        </a:rPr>
                        <a:t>Benoit Pépé Maurice 2022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$19.99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109482"/>
                  </a:ext>
                </a:extLst>
              </a:tr>
              <a:tr h="654813">
                <a:tc>
                  <a:txBody>
                    <a:bodyPr/>
                    <a:lstStyle/>
                    <a:p>
                      <a:pPr algn="l" fontAlgn="b"/>
                      <a:r>
                        <a:rPr lang="fr-FR" sz="3200" b="0" i="0" u="none" strike="noStrike" dirty="0" smtClean="0">
                          <a:solidFill>
                            <a:srgbClr val="000000"/>
                          </a:solidFill>
                          <a:effectLst/>
                          <a:latin typeface="Calibri" panose="020F0502020204030204" pitchFamily="34" charset="0"/>
                        </a:rPr>
                        <a:t> </a:t>
                      </a:r>
                      <a:r>
                        <a:rPr lang="fr-FR" sz="3200" b="0" i="0" u="none" strike="noStrike" dirty="0" err="1" smtClean="0">
                          <a:solidFill>
                            <a:srgbClr val="000000"/>
                          </a:solidFill>
                          <a:effectLst/>
                          <a:latin typeface="Calibri" panose="020F0502020204030204" pitchFamily="34" charset="0"/>
                        </a:rPr>
                        <a:t>Koskil</a:t>
                      </a:r>
                      <a:r>
                        <a:rPr lang="fr-FR" sz="3200" b="0" i="0" u="none" strike="noStrike" dirty="0" smtClean="0">
                          <a:solidFill>
                            <a:srgbClr val="000000"/>
                          </a:solidFill>
                          <a:effectLst/>
                          <a:latin typeface="Calibri" panose="020F0502020204030204" pitchFamily="34" charset="0"/>
                        </a:rPr>
                        <a:t> 2021</a:t>
                      </a:r>
                      <a:endParaRPr lang="fr-FR" sz="3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smtClean="0">
                          <a:solidFill>
                            <a:srgbClr val="000000"/>
                          </a:solidFill>
                          <a:effectLst/>
                          <a:latin typeface="Calibri" panose="020F0502020204030204" pitchFamily="34" charset="0"/>
                        </a:rPr>
                        <a:t>$16.99 </a:t>
                      </a:r>
                      <a:endParaRPr lang="en-US" sz="3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499707"/>
                  </a:ext>
                </a:extLst>
              </a:tr>
            </a:tbl>
          </a:graphicData>
        </a:graphic>
      </p:graphicFrame>
    </p:spTree>
    <p:extLst>
      <p:ext uri="{BB962C8B-B14F-4D97-AF65-F5344CB8AC3E}">
        <p14:creationId xmlns:p14="http://schemas.microsoft.com/office/powerpoint/2010/main" val="364032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77113" y="5349876"/>
            <a:ext cx="4662487" cy="1508124"/>
          </a:xfrm>
        </p:spPr>
        <p:txBody>
          <a:bodyPr anchor="ctr" anchorCtr="0">
            <a:normAutofit fontScale="90000"/>
          </a:bodyPr>
          <a:lstStyle/>
          <a:p>
            <a:r>
              <a:rPr lang="en-US" dirty="0" smtClean="0">
                <a:latin typeface="Shrikhand" panose="02000000000000000000" pitchFamily="2" charset="0"/>
                <a:cs typeface="Shrikhand" panose="02000000000000000000" pitchFamily="2" charset="0"/>
              </a:rPr>
              <a:t>Questions?</a:t>
            </a:r>
            <a:endParaRPr lang="en-US" dirty="0">
              <a:latin typeface="Shrikhand" panose="02000000000000000000" pitchFamily="2" charset="0"/>
              <a:cs typeface="Shrikhand" panose="02000000000000000000" pitchFamily="2" charset="0"/>
            </a:endParaRPr>
          </a:p>
        </p:txBody>
      </p:sp>
    </p:spTree>
    <p:extLst>
      <p:ext uri="{BB962C8B-B14F-4D97-AF65-F5344CB8AC3E}">
        <p14:creationId xmlns:p14="http://schemas.microsoft.com/office/powerpoint/2010/main" val="326528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ideways  - _Why  are you into Pinot_ - Copy-00.00.00.000-00.01.18.87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590550"/>
            <a:ext cx="12192000" cy="5676900"/>
          </a:xfrm>
          <a:prstGeom prst="rect">
            <a:avLst/>
          </a:prstGeom>
        </p:spPr>
      </p:pic>
    </p:spTree>
    <p:extLst>
      <p:ext uri="{BB962C8B-B14F-4D97-AF65-F5344CB8AC3E}">
        <p14:creationId xmlns:p14="http://schemas.microsoft.com/office/powerpoint/2010/main" val="256806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5065" y="912766"/>
            <a:ext cx="9730409" cy="3970318"/>
          </a:xfrm>
          <a:prstGeom prst="rect">
            <a:avLst/>
          </a:prstGeom>
          <a:noFill/>
        </p:spPr>
        <p:txBody>
          <a:bodyPr wrap="square" rtlCol="0">
            <a:spAutoFit/>
          </a:bodyPr>
          <a:lstStyle/>
          <a:p>
            <a:pPr algn="ctr"/>
            <a:r>
              <a:rPr lang="en-US" dirty="0" smtClean="0">
                <a:latin typeface="Shrikhand" panose="02000000000000000000" pitchFamily="2" charset="0"/>
                <a:cs typeface="Shrikhand" panose="02000000000000000000" pitchFamily="2" charset="0"/>
              </a:rPr>
              <a:t>Generic Pinot Noir Facts</a:t>
            </a:r>
          </a:p>
          <a:p>
            <a:endParaRPr lang="en-US" dirty="0" smtClean="0"/>
          </a:p>
          <a:p>
            <a:r>
              <a:rPr lang="en-US" dirty="0"/>
              <a:t>Pinot Noir is a very old varietal, and </a:t>
            </a:r>
            <a:r>
              <a:rPr lang="en-US" dirty="0" smtClean="0"/>
              <a:t>the father of a wide </a:t>
            </a:r>
            <a:r>
              <a:rPr lang="en-US" dirty="0"/>
              <a:t>family known as </a:t>
            </a:r>
            <a:r>
              <a:rPr lang="en-US" dirty="0" err="1" smtClean="0"/>
              <a:t>Noiriens</a:t>
            </a:r>
            <a:r>
              <a:rPr lang="en-US" dirty="0" smtClean="0"/>
              <a:t>, which include Chardonnay</a:t>
            </a:r>
            <a:r>
              <a:rPr lang="en-US" dirty="0"/>
              <a:t>, </a:t>
            </a:r>
            <a:r>
              <a:rPr lang="en-US" dirty="0" err="1" smtClean="0"/>
              <a:t>Aligoté</a:t>
            </a:r>
            <a:r>
              <a:rPr lang="en-US" dirty="0" smtClean="0"/>
              <a:t>, </a:t>
            </a:r>
            <a:r>
              <a:rPr lang="en-US" dirty="0" err="1" smtClean="0"/>
              <a:t>Auxerrois</a:t>
            </a:r>
            <a:r>
              <a:rPr lang="en-US" dirty="0" smtClean="0"/>
              <a:t>, Gamay and about a dozen others.</a:t>
            </a:r>
          </a:p>
          <a:p>
            <a:endParaRPr lang="en-US" dirty="0"/>
          </a:p>
          <a:p>
            <a:r>
              <a:rPr lang="en-US" dirty="0" smtClean="0"/>
              <a:t>The </a:t>
            </a:r>
            <a:r>
              <a:rPr lang="en-US" dirty="0"/>
              <a:t>first written record of the </a:t>
            </a:r>
            <a:r>
              <a:rPr lang="en-US" dirty="0" smtClean="0"/>
              <a:t>varietal called Pinot </a:t>
            </a:r>
            <a:r>
              <a:rPr lang="en-US" dirty="0"/>
              <a:t>Noir </a:t>
            </a:r>
            <a:r>
              <a:rPr lang="en-US" dirty="0" smtClean="0"/>
              <a:t>dates </a:t>
            </a:r>
            <a:r>
              <a:rPr lang="en-US" dirty="0"/>
              <a:t>from 1375</a:t>
            </a:r>
            <a:r>
              <a:rPr lang="en-US" dirty="0" smtClean="0"/>
              <a:t>.</a:t>
            </a:r>
          </a:p>
          <a:p>
            <a:endParaRPr lang="en-US" dirty="0" smtClean="0"/>
          </a:p>
          <a:p>
            <a:r>
              <a:rPr lang="en-US" dirty="0" smtClean="0"/>
              <a:t>Grapes are thin-skinned and delicate, violet-blue in color, </a:t>
            </a:r>
            <a:r>
              <a:rPr lang="en-US" dirty="0"/>
              <a:t>and grow in </a:t>
            </a:r>
            <a:r>
              <a:rPr lang="en-US" dirty="0" smtClean="0"/>
              <a:t>small</a:t>
            </a:r>
            <a:r>
              <a:rPr lang="en-US" dirty="0"/>
              <a:t>, compact </a:t>
            </a:r>
            <a:r>
              <a:rPr lang="en-US" dirty="0" smtClean="0"/>
              <a:t>bunches that somewhat resemble a purple pinecone </a:t>
            </a:r>
            <a:r>
              <a:rPr lang="en-US" dirty="0"/>
              <a:t>(</a:t>
            </a:r>
            <a:r>
              <a:rPr lang="en-US" i="1" dirty="0"/>
              <a:t>pin </a:t>
            </a:r>
            <a:r>
              <a:rPr lang="en-US" dirty="0"/>
              <a:t>(earlier: </a:t>
            </a:r>
            <a:r>
              <a:rPr lang="en-US" i="1" dirty="0" err="1"/>
              <a:t>pineau</a:t>
            </a:r>
            <a:r>
              <a:rPr lang="en-US" dirty="0"/>
              <a:t>) = pine</a:t>
            </a:r>
            <a:r>
              <a:rPr lang="en-US" dirty="0" smtClean="0"/>
              <a:t>).</a:t>
            </a:r>
          </a:p>
          <a:p>
            <a:endParaRPr lang="en-US" dirty="0"/>
          </a:p>
          <a:p>
            <a:r>
              <a:rPr lang="en-US" dirty="0"/>
              <a:t>Pinot Noir </a:t>
            </a:r>
            <a:r>
              <a:rPr lang="en-US" dirty="0" smtClean="0"/>
              <a:t>is referred to as “the heartbreak grape”.  It is </a:t>
            </a:r>
            <a:r>
              <a:rPr lang="en-US" dirty="0"/>
              <a:t>a capricious varietal that is difficult to </a:t>
            </a:r>
            <a:r>
              <a:rPr lang="en-US" dirty="0" smtClean="0"/>
              <a:t>grow.  Tight packing makes them susceptible to mildew and rot.</a:t>
            </a:r>
          </a:p>
          <a:p>
            <a:endParaRPr lang="en-US" dirty="0" smtClean="0"/>
          </a:p>
          <a:p>
            <a:r>
              <a:rPr lang="en-US" dirty="0" smtClean="0"/>
              <a:t>It </a:t>
            </a:r>
            <a:r>
              <a:rPr lang="en-US" dirty="0"/>
              <a:t>requires a </a:t>
            </a:r>
            <a:r>
              <a:rPr lang="en-US" dirty="0" smtClean="0"/>
              <a:t>cool climate and excellent air drainage </a:t>
            </a:r>
            <a:r>
              <a:rPr lang="en-US" dirty="0"/>
              <a:t>to thrive and express its full complexity</a:t>
            </a:r>
            <a:r>
              <a:rPr lang="en-US" dirty="0" smtClean="0"/>
              <a:t>.</a:t>
            </a:r>
          </a:p>
        </p:txBody>
      </p:sp>
    </p:spTree>
    <p:extLst>
      <p:ext uri="{BB962C8B-B14F-4D97-AF65-F5344CB8AC3E}">
        <p14:creationId xmlns:p14="http://schemas.microsoft.com/office/powerpoint/2010/main" val="156265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65668"/>
            <a:ext cx="9389006" cy="4524315"/>
          </a:xfrm>
          <a:prstGeom prst="rect">
            <a:avLst/>
          </a:prstGeom>
          <a:noFill/>
        </p:spPr>
        <p:txBody>
          <a:bodyPr wrap="square" rtlCol="0">
            <a:spAutoFit/>
          </a:bodyPr>
          <a:lstStyle/>
          <a:p>
            <a:pPr algn="ctr"/>
            <a:r>
              <a:rPr lang="en-US" dirty="0" smtClean="0">
                <a:latin typeface="Shrikhand" panose="02000000000000000000" pitchFamily="2" charset="0"/>
                <a:cs typeface="Shrikhand" panose="02000000000000000000" pitchFamily="2" charset="0"/>
              </a:rPr>
              <a:t>More </a:t>
            </a:r>
            <a:r>
              <a:rPr lang="en-US" dirty="0">
                <a:latin typeface="Shrikhand" panose="02000000000000000000" pitchFamily="2" charset="0"/>
                <a:cs typeface="Shrikhand" panose="02000000000000000000" pitchFamily="2" charset="0"/>
              </a:rPr>
              <a:t>Pinot Noir Facts</a:t>
            </a:r>
          </a:p>
          <a:p>
            <a:endParaRPr lang="en-US" dirty="0"/>
          </a:p>
          <a:p>
            <a:r>
              <a:rPr lang="en-US" dirty="0" smtClean="0"/>
              <a:t>The </a:t>
            </a:r>
            <a:r>
              <a:rPr lang="en-US" dirty="0"/>
              <a:t>thin skins and low levels of </a:t>
            </a:r>
            <a:r>
              <a:rPr lang="en-US" dirty="0" err="1" smtClean="0"/>
              <a:t>phenolics</a:t>
            </a:r>
            <a:r>
              <a:rPr lang="en-US" dirty="0" smtClean="0"/>
              <a:t> lend </a:t>
            </a:r>
            <a:r>
              <a:rPr lang="en-US" dirty="0"/>
              <a:t>pinot to producing mostly lightly colored, medium-bodied and low-tannin </a:t>
            </a:r>
            <a:r>
              <a:rPr lang="en-US" dirty="0" smtClean="0"/>
              <a:t>wines.  But that also allows them to take on the characteristics of their environment.  </a:t>
            </a:r>
            <a:r>
              <a:rPr lang="en-US" dirty="0"/>
              <a:t>Pinot is </a:t>
            </a:r>
            <a:r>
              <a:rPr lang="en-US" dirty="0" smtClean="0"/>
              <a:t>t</a:t>
            </a:r>
            <a:r>
              <a:rPr lang="en-US" dirty="0" smtClean="0">
                <a:solidFill>
                  <a:srgbClr val="000000"/>
                </a:solidFill>
              </a:rPr>
              <a:t>he </a:t>
            </a:r>
            <a:r>
              <a:rPr lang="en-US" dirty="0">
                <a:solidFill>
                  <a:srgbClr val="000000"/>
                </a:solidFill>
              </a:rPr>
              <a:t>“quintessential interpreter of terroir”.</a:t>
            </a:r>
            <a:endParaRPr lang="en-US" dirty="0"/>
          </a:p>
          <a:p>
            <a:endParaRPr lang="en-US" dirty="0" smtClean="0"/>
          </a:p>
          <a:p>
            <a:r>
              <a:rPr lang="en-US" dirty="0" smtClean="0"/>
              <a:t>Young pinots have a bright ruby or garnet color, and tend to </a:t>
            </a:r>
            <a:r>
              <a:rPr lang="en-US" dirty="0"/>
              <a:t>have red fruit aromas of cherries, raspberries, and strawberries. </a:t>
            </a:r>
            <a:endParaRPr lang="en-US" dirty="0" smtClean="0"/>
          </a:p>
          <a:p>
            <a:endParaRPr lang="en-US" dirty="0"/>
          </a:p>
          <a:p>
            <a:r>
              <a:rPr lang="en-US" dirty="0" smtClean="0"/>
              <a:t>As </a:t>
            </a:r>
            <a:r>
              <a:rPr lang="en-US" dirty="0"/>
              <a:t>the wine ages, </a:t>
            </a:r>
            <a:r>
              <a:rPr lang="en-US" dirty="0" smtClean="0"/>
              <a:t>pinot’s color becomes more “</a:t>
            </a:r>
            <a:r>
              <a:rPr lang="en-US" dirty="0" err="1" smtClean="0"/>
              <a:t>brick”ish</a:t>
            </a:r>
            <a:r>
              <a:rPr lang="en-US" dirty="0" smtClean="0"/>
              <a:t> and it may develop </a:t>
            </a:r>
            <a:r>
              <a:rPr lang="en-US" dirty="0"/>
              <a:t>more vegetal and "barnyard" aromas that can contribute to the complexity of the </a:t>
            </a:r>
            <a:r>
              <a:rPr lang="en-US" dirty="0" smtClean="0"/>
              <a:t>wine.</a:t>
            </a:r>
          </a:p>
          <a:p>
            <a:endParaRPr lang="en-US" dirty="0"/>
          </a:p>
          <a:p>
            <a:r>
              <a:rPr lang="en-US" dirty="0" smtClean="0"/>
              <a:t>Pinot Noir is extremely susceptible to bottle shock.  It can take up to a year to get back to where it was when bottled.</a:t>
            </a:r>
          </a:p>
          <a:p>
            <a:endParaRPr lang="en-US" dirty="0"/>
          </a:p>
          <a:p>
            <a:r>
              <a:rPr lang="en-US" dirty="0" smtClean="0"/>
              <a:t>Pinot Noir is grown in nearly 30 countries, but mostly in France, Germany, and the United States.</a:t>
            </a:r>
            <a:endParaRPr lang="en-US" dirty="0"/>
          </a:p>
        </p:txBody>
      </p:sp>
    </p:spTree>
    <p:extLst>
      <p:ext uri="{BB962C8B-B14F-4D97-AF65-F5344CB8AC3E}">
        <p14:creationId xmlns:p14="http://schemas.microsoft.com/office/powerpoint/2010/main" val="1998398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4" y="76201"/>
            <a:ext cx="12527661" cy="6663119"/>
          </a:xfrm>
          <a:prstGeom prst="rect">
            <a:avLst/>
          </a:prstGeom>
        </p:spPr>
      </p:pic>
      <p:sp>
        <p:nvSpPr>
          <p:cNvPr id="2" name="5-Point Star 1"/>
          <p:cNvSpPr/>
          <p:nvPr/>
        </p:nvSpPr>
        <p:spPr>
          <a:xfrm rot="20827500">
            <a:off x="1655714" y="2569763"/>
            <a:ext cx="306244" cy="306244"/>
          </a:xfrm>
          <a:prstGeom prst="star5">
            <a:avLst/>
          </a:prstGeom>
          <a:solidFill>
            <a:srgbClr val="90405D"/>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rot="20827500">
            <a:off x="5513821" y="2569763"/>
            <a:ext cx="306244" cy="306244"/>
          </a:xfrm>
          <a:prstGeom prst="star5">
            <a:avLst/>
          </a:prstGeom>
          <a:solidFill>
            <a:srgbClr val="90405D"/>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rot="20827500">
            <a:off x="10901177" y="5901969"/>
            <a:ext cx="306244" cy="306244"/>
          </a:xfrm>
          <a:prstGeom prst="star5">
            <a:avLst/>
          </a:prstGeom>
          <a:solidFill>
            <a:srgbClr val="90405D"/>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rot="20827500">
            <a:off x="5697213" y="2546550"/>
            <a:ext cx="306244" cy="306244"/>
          </a:xfrm>
          <a:prstGeom prst="star5">
            <a:avLst/>
          </a:prstGeom>
          <a:solidFill>
            <a:srgbClr val="90405D"/>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rot="20827500">
            <a:off x="3340190" y="5756217"/>
            <a:ext cx="306244" cy="306244"/>
          </a:xfrm>
          <a:prstGeom prst="star5">
            <a:avLst/>
          </a:prstGeom>
          <a:solidFill>
            <a:srgbClr val="90405D"/>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rot="20827500">
            <a:off x="5837830" y="2651816"/>
            <a:ext cx="306244" cy="306244"/>
          </a:xfrm>
          <a:prstGeom prst="star5">
            <a:avLst/>
          </a:prstGeom>
          <a:solidFill>
            <a:srgbClr val="90405D"/>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7" presetClass="emph" presetSubtype="0" repeatCount="indefinite" fill="remove" grpId="1" nodeType="withEffect">
                                  <p:stCondLst>
                                    <p:cond delay="0"/>
                                  </p:stCondLst>
                                  <p:childTnLst>
                                    <p:animClr clrSpc="rgb" dir="cw">
                                      <p:cBhvr override="childStyle">
                                        <p:cTn id="12" dur="250" autoRev="1" fill="remove"/>
                                        <p:tgtEl>
                                          <p:spTgt spid="2"/>
                                        </p:tgtEl>
                                        <p:attrNameLst>
                                          <p:attrName>style.color</p:attrName>
                                        </p:attrNameLst>
                                      </p:cBhvr>
                                      <p:to>
                                        <a:schemeClr val="bg1"/>
                                      </p:to>
                                    </p:animClr>
                                    <p:animClr clrSpc="rgb" dir="cw">
                                      <p:cBhvr>
                                        <p:cTn id="13" dur="250" autoRev="1" fill="remove"/>
                                        <p:tgtEl>
                                          <p:spTgt spid="2"/>
                                        </p:tgtEl>
                                        <p:attrNameLst>
                                          <p:attrName>fillcolor</p:attrName>
                                        </p:attrNameLst>
                                      </p:cBhvr>
                                      <p:to>
                                        <a:schemeClr val="bg1"/>
                                      </p:to>
                                    </p:animClr>
                                    <p:set>
                                      <p:cBhvr>
                                        <p:cTn id="14" dur="250" autoRev="1" fill="remove"/>
                                        <p:tgtEl>
                                          <p:spTgt spid="2"/>
                                        </p:tgtEl>
                                        <p:attrNameLst>
                                          <p:attrName>fill.type</p:attrName>
                                        </p:attrNameLst>
                                      </p:cBhvr>
                                      <p:to>
                                        <p:strVal val="solid"/>
                                      </p:to>
                                    </p:set>
                                    <p:set>
                                      <p:cBhvr>
                                        <p:cTn id="15" dur="250" autoRev="1" fill="remove"/>
                                        <p:tgtEl>
                                          <p:spTgt spid="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27" presetClass="emph" presetSubtype="0" repeatCount="indefinite" fill="remove" grpId="1" nodeType="withEffect">
                                  <p:stCondLst>
                                    <p:cond delay="0"/>
                                  </p:stCondLst>
                                  <p:childTnLst>
                                    <p:animClr clrSpc="rgb" dir="cw">
                                      <p:cBhvr override="childStyle">
                                        <p:cTn id="25" dur="250" autoRev="1" fill="remove"/>
                                        <p:tgtEl>
                                          <p:spTgt spid="4"/>
                                        </p:tgtEl>
                                        <p:attrNameLst>
                                          <p:attrName>style.color</p:attrName>
                                        </p:attrNameLst>
                                      </p:cBhvr>
                                      <p:to>
                                        <a:schemeClr val="bg1"/>
                                      </p:to>
                                    </p:animClr>
                                    <p:animClr clrSpc="rgb" dir="cw">
                                      <p:cBhvr>
                                        <p:cTn id="26" dur="250" autoRev="1" fill="remove"/>
                                        <p:tgtEl>
                                          <p:spTgt spid="4"/>
                                        </p:tgtEl>
                                        <p:attrNameLst>
                                          <p:attrName>fillcolor</p:attrName>
                                        </p:attrNameLst>
                                      </p:cBhvr>
                                      <p:to>
                                        <a:schemeClr val="bg1"/>
                                      </p:to>
                                    </p:animClr>
                                    <p:set>
                                      <p:cBhvr>
                                        <p:cTn id="27" dur="250" autoRev="1" fill="remove"/>
                                        <p:tgtEl>
                                          <p:spTgt spid="4"/>
                                        </p:tgtEl>
                                        <p:attrNameLst>
                                          <p:attrName>fill.type</p:attrName>
                                        </p:attrNameLst>
                                      </p:cBhvr>
                                      <p:to>
                                        <p:strVal val="solid"/>
                                      </p:to>
                                    </p:set>
                                    <p:set>
                                      <p:cBhvr>
                                        <p:cTn id="28" dur="250" autoRev="1" fill="remove"/>
                                        <p:tgtEl>
                                          <p:spTgt spid="4"/>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par>
                                <p:cTn id="37" presetID="27" presetClass="emph" presetSubtype="0" repeatCount="indefinite" fill="remove" grpId="1" nodeType="withEffect">
                                  <p:stCondLst>
                                    <p:cond delay="0"/>
                                  </p:stCondLst>
                                  <p:childTnLst>
                                    <p:animClr clrSpc="rgb" dir="cw">
                                      <p:cBhvr override="childStyle">
                                        <p:cTn id="38" dur="250" autoRev="1" fill="remove"/>
                                        <p:tgtEl>
                                          <p:spTgt spid="5"/>
                                        </p:tgtEl>
                                        <p:attrNameLst>
                                          <p:attrName>style.color</p:attrName>
                                        </p:attrNameLst>
                                      </p:cBhvr>
                                      <p:to>
                                        <a:schemeClr val="bg1"/>
                                      </p:to>
                                    </p:animClr>
                                    <p:animClr clrSpc="rgb" dir="cw">
                                      <p:cBhvr>
                                        <p:cTn id="39" dur="250" autoRev="1" fill="remove"/>
                                        <p:tgtEl>
                                          <p:spTgt spid="5"/>
                                        </p:tgtEl>
                                        <p:attrNameLst>
                                          <p:attrName>fillcolor</p:attrName>
                                        </p:attrNameLst>
                                      </p:cBhvr>
                                      <p:to>
                                        <a:schemeClr val="bg1"/>
                                      </p:to>
                                    </p:animClr>
                                    <p:set>
                                      <p:cBhvr>
                                        <p:cTn id="40" dur="250" autoRev="1" fill="remove"/>
                                        <p:tgtEl>
                                          <p:spTgt spid="5"/>
                                        </p:tgtEl>
                                        <p:attrNameLst>
                                          <p:attrName>fill.type</p:attrName>
                                        </p:attrNameLst>
                                      </p:cBhvr>
                                      <p:to>
                                        <p:strVal val="solid"/>
                                      </p:to>
                                    </p:set>
                                    <p:set>
                                      <p:cBhvr>
                                        <p:cTn id="41" dur="250" autoRev="1" fill="remove"/>
                                        <p:tgtEl>
                                          <p:spTgt spid="5"/>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 calcmode="lin" valueType="num">
                                      <p:cBhvr>
                                        <p:cTn id="48" dur="1000" fill="hold"/>
                                        <p:tgtEl>
                                          <p:spTgt spid="6"/>
                                        </p:tgtEl>
                                        <p:attrNameLst>
                                          <p:attrName>style.rotation</p:attrName>
                                        </p:attrNameLst>
                                      </p:cBhvr>
                                      <p:tavLst>
                                        <p:tav tm="0">
                                          <p:val>
                                            <p:fltVal val="90"/>
                                          </p:val>
                                        </p:tav>
                                        <p:tav tm="100000">
                                          <p:val>
                                            <p:fltVal val="0"/>
                                          </p:val>
                                        </p:tav>
                                      </p:tavLst>
                                    </p:anim>
                                    <p:animEffect transition="in" filter="fade">
                                      <p:cBhvr>
                                        <p:cTn id="49" dur="1000"/>
                                        <p:tgtEl>
                                          <p:spTgt spid="6"/>
                                        </p:tgtEl>
                                      </p:cBhvr>
                                    </p:animEffect>
                                  </p:childTnLst>
                                </p:cTn>
                              </p:par>
                              <p:par>
                                <p:cTn id="50" presetID="27" presetClass="emph" presetSubtype="0" repeatCount="indefinite" fill="remove" grpId="1" nodeType="withEffect">
                                  <p:stCondLst>
                                    <p:cond delay="0"/>
                                  </p:stCondLst>
                                  <p:childTnLst>
                                    <p:animClr clrSpc="rgb" dir="cw">
                                      <p:cBhvr override="childStyle">
                                        <p:cTn id="51" dur="250" autoRev="1" fill="remove"/>
                                        <p:tgtEl>
                                          <p:spTgt spid="6"/>
                                        </p:tgtEl>
                                        <p:attrNameLst>
                                          <p:attrName>style.color</p:attrName>
                                        </p:attrNameLst>
                                      </p:cBhvr>
                                      <p:to>
                                        <a:schemeClr val="bg1"/>
                                      </p:to>
                                    </p:animClr>
                                    <p:animClr clrSpc="rgb" dir="cw">
                                      <p:cBhvr>
                                        <p:cTn id="52" dur="250" autoRev="1" fill="remove"/>
                                        <p:tgtEl>
                                          <p:spTgt spid="6"/>
                                        </p:tgtEl>
                                        <p:attrNameLst>
                                          <p:attrName>fillcolor</p:attrName>
                                        </p:attrNameLst>
                                      </p:cBhvr>
                                      <p:to>
                                        <a:schemeClr val="bg1"/>
                                      </p:to>
                                    </p:animClr>
                                    <p:set>
                                      <p:cBhvr>
                                        <p:cTn id="53" dur="250" autoRev="1" fill="remove"/>
                                        <p:tgtEl>
                                          <p:spTgt spid="6"/>
                                        </p:tgtEl>
                                        <p:attrNameLst>
                                          <p:attrName>fill.type</p:attrName>
                                        </p:attrNameLst>
                                      </p:cBhvr>
                                      <p:to>
                                        <p:strVal val="solid"/>
                                      </p:to>
                                    </p:set>
                                    <p:set>
                                      <p:cBhvr>
                                        <p:cTn id="54" dur="250" autoRev="1" fill="remove"/>
                                        <p:tgtEl>
                                          <p:spTgt spid="6"/>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par>
                                <p:cTn id="63" presetID="27" presetClass="emph" presetSubtype="0" repeatCount="indefinite" fill="remove" grpId="1" nodeType="withEffect">
                                  <p:stCondLst>
                                    <p:cond delay="0"/>
                                  </p:stCondLst>
                                  <p:childTnLst>
                                    <p:animClr clrSpc="rgb" dir="cw">
                                      <p:cBhvr override="childStyle">
                                        <p:cTn id="64" dur="250" autoRev="1" fill="remove"/>
                                        <p:tgtEl>
                                          <p:spTgt spid="7"/>
                                        </p:tgtEl>
                                        <p:attrNameLst>
                                          <p:attrName>style.color</p:attrName>
                                        </p:attrNameLst>
                                      </p:cBhvr>
                                      <p:to>
                                        <a:schemeClr val="bg1"/>
                                      </p:to>
                                    </p:animClr>
                                    <p:animClr clrSpc="rgb" dir="cw">
                                      <p:cBhvr>
                                        <p:cTn id="65" dur="250" autoRev="1" fill="remove"/>
                                        <p:tgtEl>
                                          <p:spTgt spid="7"/>
                                        </p:tgtEl>
                                        <p:attrNameLst>
                                          <p:attrName>fillcolor</p:attrName>
                                        </p:attrNameLst>
                                      </p:cBhvr>
                                      <p:to>
                                        <a:schemeClr val="bg1"/>
                                      </p:to>
                                    </p:animClr>
                                    <p:set>
                                      <p:cBhvr>
                                        <p:cTn id="66" dur="250" autoRev="1" fill="remove"/>
                                        <p:tgtEl>
                                          <p:spTgt spid="7"/>
                                        </p:tgtEl>
                                        <p:attrNameLst>
                                          <p:attrName>fill.type</p:attrName>
                                        </p:attrNameLst>
                                      </p:cBhvr>
                                      <p:to>
                                        <p:strVal val="solid"/>
                                      </p:to>
                                    </p:set>
                                    <p:set>
                                      <p:cBhvr>
                                        <p:cTn id="67" dur="250" autoRev="1" fill="remove"/>
                                        <p:tgtEl>
                                          <p:spTgt spid="7"/>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1000" fill="hold"/>
                                        <p:tgtEl>
                                          <p:spTgt spid="8"/>
                                        </p:tgtEl>
                                        <p:attrNameLst>
                                          <p:attrName>ppt_w</p:attrName>
                                        </p:attrNameLst>
                                      </p:cBhvr>
                                      <p:tavLst>
                                        <p:tav tm="0">
                                          <p:val>
                                            <p:fltVal val="0"/>
                                          </p:val>
                                        </p:tav>
                                        <p:tav tm="100000">
                                          <p:val>
                                            <p:strVal val="#ppt_w"/>
                                          </p:val>
                                        </p:tav>
                                      </p:tavLst>
                                    </p:anim>
                                    <p:anim calcmode="lin" valueType="num">
                                      <p:cBhvr>
                                        <p:cTn id="73" dur="1000" fill="hold"/>
                                        <p:tgtEl>
                                          <p:spTgt spid="8"/>
                                        </p:tgtEl>
                                        <p:attrNameLst>
                                          <p:attrName>ppt_h</p:attrName>
                                        </p:attrNameLst>
                                      </p:cBhvr>
                                      <p:tavLst>
                                        <p:tav tm="0">
                                          <p:val>
                                            <p:fltVal val="0"/>
                                          </p:val>
                                        </p:tav>
                                        <p:tav tm="100000">
                                          <p:val>
                                            <p:strVal val="#ppt_h"/>
                                          </p:val>
                                        </p:tav>
                                      </p:tavLst>
                                    </p:anim>
                                    <p:anim calcmode="lin" valueType="num">
                                      <p:cBhvr>
                                        <p:cTn id="74" dur="1000" fill="hold"/>
                                        <p:tgtEl>
                                          <p:spTgt spid="8"/>
                                        </p:tgtEl>
                                        <p:attrNameLst>
                                          <p:attrName>style.rotation</p:attrName>
                                        </p:attrNameLst>
                                      </p:cBhvr>
                                      <p:tavLst>
                                        <p:tav tm="0">
                                          <p:val>
                                            <p:fltVal val="90"/>
                                          </p:val>
                                        </p:tav>
                                        <p:tav tm="100000">
                                          <p:val>
                                            <p:fltVal val="0"/>
                                          </p:val>
                                        </p:tav>
                                      </p:tavLst>
                                    </p:anim>
                                    <p:animEffect transition="in" filter="fade">
                                      <p:cBhvr>
                                        <p:cTn id="75" dur="1000"/>
                                        <p:tgtEl>
                                          <p:spTgt spid="8"/>
                                        </p:tgtEl>
                                      </p:cBhvr>
                                    </p:animEffect>
                                  </p:childTnLst>
                                </p:cTn>
                              </p:par>
                              <p:par>
                                <p:cTn id="76" presetID="27" presetClass="emph" presetSubtype="0" repeatCount="indefinite" fill="remove" grpId="1" nodeType="withEffect">
                                  <p:stCondLst>
                                    <p:cond delay="0"/>
                                  </p:stCondLst>
                                  <p:childTnLst>
                                    <p:animClr clrSpc="rgb" dir="cw">
                                      <p:cBhvr override="childStyle">
                                        <p:cTn id="77" dur="250" autoRev="1" fill="remove"/>
                                        <p:tgtEl>
                                          <p:spTgt spid="8"/>
                                        </p:tgtEl>
                                        <p:attrNameLst>
                                          <p:attrName>style.color</p:attrName>
                                        </p:attrNameLst>
                                      </p:cBhvr>
                                      <p:to>
                                        <a:schemeClr val="bg1"/>
                                      </p:to>
                                    </p:animClr>
                                    <p:animClr clrSpc="rgb" dir="cw">
                                      <p:cBhvr>
                                        <p:cTn id="78" dur="250" autoRev="1" fill="remove"/>
                                        <p:tgtEl>
                                          <p:spTgt spid="8"/>
                                        </p:tgtEl>
                                        <p:attrNameLst>
                                          <p:attrName>fillcolor</p:attrName>
                                        </p:attrNameLst>
                                      </p:cBhvr>
                                      <p:to>
                                        <a:schemeClr val="bg1"/>
                                      </p:to>
                                    </p:animClr>
                                    <p:set>
                                      <p:cBhvr>
                                        <p:cTn id="79" dur="250" autoRev="1" fill="remove"/>
                                        <p:tgtEl>
                                          <p:spTgt spid="8"/>
                                        </p:tgtEl>
                                        <p:attrNameLst>
                                          <p:attrName>fill.type</p:attrName>
                                        </p:attrNameLst>
                                      </p:cBhvr>
                                      <p:to>
                                        <p:strVal val="solid"/>
                                      </p:to>
                                    </p:set>
                                    <p:set>
                                      <p:cBhvr>
                                        <p:cTn id="80"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365" y="1443841"/>
            <a:ext cx="8245270" cy="3693319"/>
          </a:xfrm>
          <a:prstGeom prst="rect">
            <a:avLst/>
          </a:prstGeom>
          <a:noFill/>
        </p:spPr>
        <p:txBody>
          <a:bodyPr wrap="none" rtlCol="0">
            <a:spAutoFit/>
          </a:bodyPr>
          <a:lstStyle/>
          <a:p>
            <a:pPr algn="ctr"/>
            <a:r>
              <a:rPr lang="en-US" dirty="0" smtClean="0">
                <a:latin typeface="Shrikhand" panose="02000000000000000000" pitchFamily="2" charset="0"/>
                <a:cs typeface="Shrikhand" panose="02000000000000000000" pitchFamily="2" charset="0"/>
              </a:rPr>
              <a:t>French (Bourgogne) Pinot Noir</a:t>
            </a:r>
          </a:p>
          <a:p>
            <a:pPr algn="ctr"/>
            <a:endParaRPr lang="en-US" dirty="0" smtClean="0">
              <a:latin typeface="Shrikhand" panose="02000000000000000000" pitchFamily="2" charset="0"/>
              <a:cs typeface="Shrikhand" panose="02000000000000000000" pitchFamily="2" charset="0"/>
            </a:endParaRPr>
          </a:p>
          <a:p>
            <a:r>
              <a:rPr lang="en-US" dirty="0"/>
              <a:t>France is </a:t>
            </a:r>
            <a:r>
              <a:rPr lang="en-US" dirty="0" smtClean="0"/>
              <a:t>the #1 </a:t>
            </a:r>
            <a:r>
              <a:rPr lang="en-US" dirty="0"/>
              <a:t>producer of Pinot Noir, accounting for 35% of all French vine acreage</a:t>
            </a:r>
            <a:r>
              <a:rPr lang="en-US" dirty="0" smtClean="0"/>
              <a:t>.</a:t>
            </a:r>
          </a:p>
          <a:p>
            <a:endParaRPr lang="en-US" dirty="0"/>
          </a:p>
          <a:p>
            <a:r>
              <a:rPr lang="en-US" dirty="0" smtClean="0"/>
              <a:t>Bourgogne Pinot Noir is considered the benchmark for all other Pinot Noirs.</a:t>
            </a:r>
            <a:endParaRPr lang="en-US" dirty="0"/>
          </a:p>
          <a:p>
            <a:endParaRPr lang="en-US" dirty="0" smtClean="0"/>
          </a:p>
          <a:p>
            <a:r>
              <a:rPr lang="en-US" dirty="0" smtClean="0"/>
              <a:t>Bright ruby color, tinged with violet when young.  Pales to “brick” with age. </a:t>
            </a:r>
          </a:p>
          <a:p>
            <a:endParaRPr lang="en-US" dirty="0"/>
          </a:p>
          <a:p>
            <a:r>
              <a:rPr lang="en-US" dirty="0" smtClean="0"/>
              <a:t>Young French Pinot Noirs suggest fresh blackcurrant, cherry, pepper, cinnamon.</a:t>
            </a:r>
          </a:p>
          <a:p>
            <a:r>
              <a:rPr lang="en-US" dirty="0" smtClean="0"/>
              <a:t>As Pinot Noir ages, the flavors seem more “cooked”, like jam or pie filling.</a:t>
            </a:r>
          </a:p>
          <a:p>
            <a:endParaRPr lang="en-US" dirty="0" smtClean="0"/>
          </a:p>
          <a:p>
            <a:r>
              <a:rPr lang="en-US" dirty="0" smtClean="0"/>
              <a:t>French Pinot Noirs are generally soft and rounded in the mouth, with delicate tannins.</a:t>
            </a:r>
          </a:p>
          <a:p>
            <a:endParaRPr lang="en-US" dirty="0" smtClean="0"/>
          </a:p>
        </p:txBody>
      </p:sp>
    </p:spTree>
    <p:extLst>
      <p:ext uri="{BB962C8B-B14F-4D97-AF65-F5344CB8AC3E}">
        <p14:creationId xmlns:p14="http://schemas.microsoft.com/office/powerpoint/2010/main" val="1990524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8687" y="1166843"/>
            <a:ext cx="10674626" cy="4524315"/>
          </a:xfrm>
          <a:prstGeom prst="rect">
            <a:avLst/>
          </a:prstGeom>
          <a:noFill/>
        </p:spPr>
        <p:txBody>
          <a:bodyPr wrap="square" rtlCol="0">
            <a:spAutoFit/>
          </a:bodyPr>
          <a:lstStyle/>
          <a:p>
            <a:pPr algn="ctr"/>
            <a:r>
              <a:rPr lang="en-US" dirty="0" smtClean="0">
                <a:latin typeface="Shrikhand" panose="02000000000000000000" pitchFamily="2" charset="0"/>
                <a:cs typeface="Shrikhand" panose="02000000000000000000" pitchFamily="2" charset="0"/>
              </a:rPr>
              <a:t>Oregon (Willamette Valley) </a:t>
            </a:r>
            <a:r>
              <a:rPr lang="en-US" dirty="0">
                <a:latin typeface="Shrikhand" panose="02000000000000000000" pitchFamily="2" charset="0"/>
                <a:cs typeface="Shrikhand" panose="02000000000000000000" pitchFamily="2" charset="0"/>
              </a:rPr>
              <a:t>Pinot Noir</a:t>
            </a:r>
          </a:p>
          <a:p>
            <a:endParaRPr lang="en-US" dirty="0" smtClean="0"/>
          </a:p>
          <a:p>
            <a:r>
              <a:rPr lang="en-US" dirty="0" smtClean="0"/>
              <a:t>Willamette Valley is triangular, about 100 miles long and 60 miles across at its widest point.  Probably dug out by as many as 40 Ice Age floods, leaving good rich sediment behind.</a:t>
            </a:r>
          </a:p>
          <a:p>
            <a:endParaRPr lang="en-US" dirty="0"/>
          </a:p>
          <a:p>
            <a:r>
              <a:rPr lang="en-US" dirty="0" smtClean="0"/>
              <a:t>First Pinot cuttings were brought to Willamette in 1959 by Richard Sommers, from the Carneros region of Napa.</a:t>
            </a:r>
          </a:p>
          <a:p>
            <a:endParaRPr lang="en-US" dirty="0" smtClean="0"/>
          </a:p>
          <a:p>
            <a:r>
              <a:rPr lang="en-US" dirty="0"/>
              <a:t>The Valley climate provides </a:t>
            </a:r>
            <a:r>
              <a:rPr lang="en-US" dirty="0" smtClean="0"/>
              <a:t>a long </a:t>
            </a:r>
            <a:r>
              <a:rPr lang="en-US" dirty="0"/>
              <a:t>grape-growing season that is said to be ideal for Pinot Noir. </a:t>
            </a:r>
            <a:r>
              <a:rPr lang="en-US" dirty="0" smtClean="0"/>
              <a:t>Spring </a:t>
            </a:r>
            <a:r>
              <a:rPr lang="en-US" dirty="0"/>
              <a:t>is oftentimes rainy and summers are warm with cool </a:t>
            </a:r>
            <a:r>
              <a:rPr lang="en-US" dirty="0" smtClean="0"/>
              <a:t>evenings.  </a:t>
            </a:r>
          </a:p>
          <a:p>
            <a:endParaRPr lang="en-US" dirty="0"/>
          </a:p>
          <a:p>
            <a:r>
              <a:rPr lang="en-US" dirty="0" smtClean="0"/>
              <a:t>Pinot Noir accounts for 90% of vineyard space.</a:t>
            </a:r>
          </a:p>
          <a:p>
            <a:endParaRPr lang="en-US" dirty="0"/>
          </a:p>
          <a:p>
            <a:r>
              <a:rPr lang="en-US" dirty="0" smtClean="0"/>
              <a:t>Nearly half of Willamette Valley’s vineyards are certified sustainable.</a:t>
            </a:r>
          </a:p>
          <a:p>
            <a:endParaRPr lang="en-US" dirty="0"/>
          </a:p>
          <a:p>
            <a:r>
              <a:rPr lang="en-US" dirty="0" smtClean="0"/>
              <a:t>Strict labeling – Pinot Noir means at least 90% Pinot Noir (vice national standard of 75%) and the bottle can’t say “Willamette” unless 95% of the grapes are grown there.</a:t>
            </a:r>
            <a:endParaRPr lang="en-US" dirty="0"/>
          </a:p>
        </p:txBody>
      </p:sp>
    </p:spTree>
    <p:extLst>
      <p:ext uri="{BB962C8B-B14F-4D97-AF65-F5344CB8AC3E}">
        <p14:creationId xmlns:p14="http://schemas.microsoft.com/office/powerpoint/2010/main" val="4276567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5779" y="1443841"/>
            <a:ext cx="8980443" cy="3970318"/>
          </a:xfrm>
          <a:prstGeom prst="rect">
            <a:avLst/>
          </a:prstGeom>
          <a:noFill/>
        </p:spPr>
        <p:txBody>
          <a:bodyPr wrap="square" rtlCol="0">
            <a:spAutoFit/>
          </a:bodyPr>
          <a:lstStyle/>
          <a:p>
            <a:pPr algn="ctr"/>
            <a:r>
              <a:rPr lang="en-US" dirty="0" smtClean="0">
                <a:latin typeface="Shrikhand" panose="02000000000000000000" pitchFamily="2" charset="0"/>
                <a:cs typeface="Shrikhand" panose="02000000000000000000" pitchFamily="2" charset="0"/>
              </a:rPr>
              <a:t>German (Rheinhessen) </a:t>
            </a:r>
            <a:r>
              <a:rPr lang="en-US" dirty="0">
                <a:latin typeface="Shrikhand" panose="02000000000000000000" pitchFamily="2" charset="0"/>
                <a:cs typeface="Shrikhand" panose="02000000000000000000" pitchFamily="2" charset="0"/>
              </a:rPr>
              <a:t>Pinot Noir</a:t>
            </a:r>
          </a:p>
          <a:p>
            <a:endParaRPr lang="en-US" dirty="0" smtClean="0"/>
          </a:p>
          <a:p>
            <a:r>
              <a:rPr lang="en-US" dirty="0" smtClean="0"/>
              <a:t>Germany is the 3</a:t>
            </a:r>
            <a:r>
              <a:rPr lang="en-US" baseline="30000" dirty="0" smtClean="0"/>
              <a:t>rd</a:t>
            </a:r>
            <a:r>
              <a:rPr lang="en-US" dirty="0" smtClean="0"/>
              <a:t> largest Pinot Noir producer in the world, behind France and U.S..</a:t>
            </a:r>
          </a:p>
          <a:p>
            <a:r>
              <a:rPr lang="en-US" dirty="0" smtClean="0"/>
              <a:t>It is their #1 </a:t>
            </a:r>
            <a:r>
              <a:rPr lang="en-US" dirty="0"/>
              <a:t>red grape; 11% of total </a:t>
            </a:r>
            <a:r>
              <a:rPr lang="en-US" dirty="0" smtClean="0"/>
              <a:t>acreage. </a:t>
            </a:r>
          </a:p>
          <a:p>
            <a:endParaRPr lang="en-US" dirty="0"/>
          </a:p>
          <a:p>
            <a:r>
              <a:rPr lang="en-US" dirty="0" err="1" smtClean="0"/>
              <a:t>Sp</a:t>
            </a:r>
            <a:r>
              <a:rPr lang="az-Cyrl-AZ" dirty="0"/>
              <a:t>ӓ</a:t>
            </a:r>
            <a:r>
              <a:rPr lang="en-US" dirty="0" err="1"/>
              <a:t>tburgunder</a:t>
            </a:r>
            <a:r>
              <a:rPr lang="en-US" dirty="0"/>
              <a:t> </a:t>
            </a:r>
            <a:r>
              <a:rPr lang="en-US" dirty="0" smtClean="0"/>
              <a:t>(literally, “late burgundy”) has been grown there for over 1100 years.</a:t>
            </a:r>
            <a:endParaRPr lang="en-US" dirty="0"/>
          </a:p>
          <a:p>
            <a:endParaRPr lang="en-US" dirty="0"/>
          </a:p>
          <a:p>
            <a:r>
              <a:rPr lang="en-US" dirty="0" smtClean="0"/>
              <a:t>Rheinhessen region has a climate very similar to Willamette Valley.</a:t>
            </a:r>
          </a:p>
          <a:p>
            <a:endParaRPr lang="en-US" dirty="0" smtClean="0"/>
          </a:p>
          <a:p>
            <a:r>
              <a:rPr lang="en-US" dirty="0" smtClean="0"/>
              <a:t>Aromas of blackberry, cherry, strawberry, elderberry, pepper, baking spices.</a:t>
            </a:r>
          </a:p>
          <a:p>
            <a:endParaRPr lang="en-US" dirty="0" smtClean="0"/>
          </a:p>
          <a:p>
            <a:r>
              <a:rPr lang="en-US" dirty="0" smtClean="0"/>
              <a:t>Can be made two ways:</a:t>
            </a:r>
          </a:p>
          <a:p>
            <a:r>
              <a:rPr lang="en-US" dirty="0"/>
              <a:t> </a:t>
            </a:r>
            <a:r>
              <a:rPr lang="en-US" dirty="0" smtClean="0"/>
              <a:t>- Classic: mild-bodied, low tannins</a:t>
            </a:r>
          </a:p>
          <a:p>
            <a:r>
              <a:rPr lang="en-US" dirty="0"/>
              <a:t> </a:t>
            </a:r>
            <a:r>
              <a:rPr lang="en-US" dirty="0" smtClean="0"/>
              <a:t>- Modern: full-bodied, rich in tannins</a:t>
            </a:r>
          </a:p>
        </p:txBody>
      </p:sp>
    </p:spTree>
    <p:extLst>
      <p:ext uri="{BB962C8B-B14F-4D97-AF65-F5344CB8AC3E}">
        <p14:creationId xmlns:p14="http://schemas.microsoft.com/office/powerpoint/2010/main" val="3313278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1713</Words>
  <Application>Microsoft Office PowerPoint</Application>
  <PresentationFormat>Widescreen</PresentationFormat>
  <Paragraphs>198</Paragraphs>
  <Slides>21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Shrikhand</vt:lpstr>
      <vt:lpstr>Office Theme</vt:lpstr>
      <vt:lpstr>Pinot Noir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Strick</dc:creator>
  <cp:lastModifiedBy>Strickland, Christopher M (R42) CIV USN NAVSURFWARCEN DAH VA (USA)</cp:lastModifiedBy>
  <cp:revision>65</cp:revision>
  <dcterms:created xsi:type="dcterms:W3CDTF">2024-05-15T19:21:48Z</dcterms:created>
  <dcterms:modified xsi:type="dcterms:W3CDTF">2024-07-26T17:05:26Z</dcterms:modified>
</cp:coreProperties>
</file>