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257" r:id="rId2"/>
    <p:sldId id="318" r:id="rId3"/>
    <p:sldId id="308" r:id="rId4"/>
    <p:sldId id="261" r:id="rId5"/>
    <p:sldId id="264" r:id="rId6"/>
    <p:sldId id="306" r:id="rId7"/>
    <p:sldId id="307" r:id="rId8"/>
    <p:sldId id="260" r:id="rId9"/>
    <p:sldId id="339" r:id="rId10"/>
    <p:sldId id="340" r:id="rId11"/>
    <p:sldId id="347" r:id="rId12"/>
    <p:sldId id="338" r:id="rId13"/>
    <p:sldId id="348" r:id="rId14"/>
    <p:sldId id="258" r:id="rId15"/>
    <p:sldId id="349" r:id="rId16"/>
    <p:sldId id="293" r:id="rId17"/>
    <p:sldId id="331" r:id="rId18"/>
    <p:sldId id="332" r:id="rId19"/>
    <p:sldId id="333" r:id="rId20"/>
    <p:sldId id="334" r:id="rId21"/>
    <p:sldId id="335" r:id="rId22"/>
    <p:sldId id="336" r:id="rId23"/>
    <p:sldId id="337" r:id="rId24"/>
    <p:sldId id="311" r:id="rId25"/>
    <p:sldId id="315" r:id="rId26"/>
    <p:sldId id="316" r:id="rId27"/>
    <p:sldId id="317" r:id="rId28"/>
    <p:sldId id="310" r:id="rId29"/>
    <p:sldId id="309" r:id="rId30"/>
    <p:sldId id="313" r:id="rId31"/>
    <p:sldId id="314" r:id="rId32"/>
    <p:sldId id="312" r:id="rId33"/>
    <p:sldId id="278" r:id="rId34"/>
    <p:sldId id="279" r:id="rId35"/>
    <p:sldId id="351" r:id="rId36"/>
    <p:sldId id="352" r:id="rId37"/>
    <p:sldId id="353" r:id="rId38"/>
    <p:sldId id="354" r:id="rId39"/>
    <p:sldId id="355" r:id="rId40"/>
    <p:sldId id="356" r:id="rId41"/>
    <p:sldId id="357" r:id="rId42"/>
    <p:sldId id="346" r:id="rId43"/>
    <p:sldId id="358" r:id="rId44"/>
    <p:sldId id="280" r:id="rId45"/>
    <p:sldId id="325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720"/>
  </p:normalViewPr>
  <p:slideViewPr>
    <p:cSldViewPr snapToGrid="0">
      <p:cViewPr>
        <p:scale>
          <a:sx n="140" d="100"/>
          <a:sy n="140" d="100"/>
        </p:scale>
        <p:origin x="-360" y="-10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B87C9C-D55A-DC4D-851E-47B7735EA8EA}" type="datetimeFigureOut">
              <a:rPr lang="en-US" smtClean="0"/>
              <a:t>6/7/23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50BC13-B557-1842-A3A1-734BBDE7E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53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Any questions?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50BC13-B557-1842-A3A1-734BBDE7E6E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501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Lets Vote!  Favorite White, Favorite Red, Favorite overall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50BC13-B557-1842-A3A1-734BBDE7E6E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135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BONUS!!!!!!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50BC13-B557-1842-A3A1-734BBDE7E6E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197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1A8-F15E-FF9A-C368-C42706C603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FC70A7-997D-0F13-29C7-0C93866FC8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458010-3696-B67B-E248-8F15314B1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4D7E5-E4C5-6B45-9B45-234D16610474}" type="datetimeFigureOut">
              <a:rPr lang="en-US" smtClean="0"/>
              <a:t>6/7/23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CD71A0-B0C1-2EE5-51DB-A062E2CF8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473CD-E2FC-7F88-570E-CCCEF935A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449C-3E49-B54F-8108-AFFE76C9B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133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5EE5E-CFD2-C9A5-68AA-CF441B4F4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581D3D-C2C6-BBDD-FA8A-55E374BDDA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954D1F-AA75-5567-E0A5-314813ABE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4D7E5-E4C5-6B45-9B45-234D16610474}" type="datetimeFigureOut">
              <a:rPr lang="en-US" smtClean="0"/>
              <a:t>6/7/23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8DACF4-4401-8247-2C21-59FD63291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D8297-D6A0-C57A-88A3-98F27933A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449C-3E49-B54F-8108-AFFE76C9B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812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2C1C91-44D7-49F7-1863-57DEE941A4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A84DFE-70AC-7F71-C5E8-FE99D594F3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975E7D-385F-5D22-1DD2-4A80D65D5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4D7E5-E4C5-6B45-9B45-234D16610474}" type="datetimeFigureOut">
              <a:rPr lang="en-US" smtClean="0"/>
              <a:t>6/7/23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62013E-B8BD-7888-05CD-8AD23289A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B9F6FD-D717-2384-5401-B68D7FFBA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449C-3E49-B54F-8108-AFFE76C9B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170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80561-C738-5A14-9D00-DDC47ADA5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980E6-7C10-E682-534E-CD8F459EB8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59D7F4-5B34-40A3-C96B-1D1D19604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4D7E5-E4C5-6B45-9B45-234D16610474}" type="datetimeFigureOut">
              <a:rPr lang="en-US" smtClean="0"/>
              <a:t>6/7/23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839D06-223E-7302-83ED-FF0CBFF44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57AC9D-910F-A32F-519C-791CED2F3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449C-3E49-B54F-8108-AFFE76C9B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869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B1434-D7E5-38AB-AA57-1A683A854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4AD59B-9BFB-119A-52D7-7DF0815739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6603E7-6837-6556-8653-7546329A4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4D7E5-E4C5-6B45-9B45-234D16610474}" type="datetimeFigureOut">
              <a:rPr lang="en-US" smtClean="0"/>
              <a:t>6/7/23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783D1-0362-CF9B-BF43-7A0A3C380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48FC96-C0C3-C6E9-5F13-CDD015B1A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449C-3E49-B54F-8108-AFFE76C9B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55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D1F93-1AF2-A7C1-BCAD-CD3EFDC3F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7EE486-CC41-6992-70AF-E570D75162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2331AA-46B8-D95D-9134-28B9B3CEC6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D7ADCF-E0F4-D76B-CE3C-E9FAE6F4C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4D7E5-E4C5-6B45-9B45-234D16610474}" type="datetimeFigureOut">
              <a:rPr lang="en-US" smtClean="0"/>
              <a:t>6/7/23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A763E6-C23B-0F56-791E-8B2BBB95E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F09E81-E4D6-BA27-EE9B-440FD4A16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449C-3E49-B54F-8108-AFFE76C9B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080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1579E-234D-4EAD-AE89-EFDD9A8F4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08E0E5-D897-6960-0E4C-5D348A0611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07D0FF-5031-2FB3-47A0-54C2BDD291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201F8F-C357-C673-6EFE-657943A455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330424-44ED-4BA1-F8DF-0595AC9E66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04773F-FC06-951A-EDB2-FB35C8DDB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4D7E5-E4C5-6B45-9B45-234D16610474}" type="datetimeFigureOut">
              <a:rPr lang="en-US" smtClean="0"/>
              <a:t>6/7/23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ED4738-16AE-2468-34D7-44D773FC2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63F743-B36B-8001-A30B-35D969844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449C-3E49-B54F-8108-AFFE76C9B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899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D675E-6A34-2DB2-2E5E-8B1B2073D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CEF0D5-6799-D20F-496D-45EBCDFD5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4D7E5-E4C5-6B45-9B45-234D16610474}" type="datetimeFigureOut">
              <a:rPr lang="en-US" smtClean="0"/>
              <a:t>6/7/23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ABA591-6FF3-113C-CA4D-404F0C7B2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208820-0603-F656-2A0D-F319CAF17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449C-3E49-B54F-8108-AFFE76C9B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30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920A8A-944F-4EDB-3940-D5CC7FAA5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4D7E5-E4C5-6B45-9B45-234D16610474}" type="datetimeFigureOut">
              <a:rPr lang="en-US" smtClean="0"/>
              <a:t>6/7/23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249DD1-7B47-9435-E9CC-5D8BD148F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DB8CC8-CA64-D913-EF90-FC2A98EFE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449C-3E49-B54F-8108-AFFE76C9B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700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E2C97-AE15-6F2A-27BC-52257BEA8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0410F-7D09-8869-FE26-7E84389453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CB1307-E43F-E222-A85A-01326774B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72651B-B76A-1C0C-8642-CA0C6FA3E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4D7E5-E4C5-6B45-9B45-234D16610474}" type="datetimeFigureOut">
              <a:rPr lang="en-US" smtClean="0"/>
              <a:t>6/7/23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3F4D95-73AC-CD99-50C5-6A77E46F0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2EF055-F227-BAF5-2615-452DB8C76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449C-3E49-B54F-8108-AFFE76C9B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686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84807-D19E-1E32-8E5C-CA793B311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3D3926-1DBE-1040-6A26-1A02F6E922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B9D46B-DCFC-26A5-CA82-D61D09AFF4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AB9794-AB9D-0A0B-8946-6DEF1371B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4D7E5-E4C5-6B45-9B45-234D16610474}" type="datetimeFigureOut">
              <a:rPr lang="en-US" smtClean="0"/>
              <a:t>6/7/23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FA5902-6183-89B9-7EBB-06AB47E74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5ACFD9-6A84-899D-6CE8-9E1CCA626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9449C-3E49-B54F-8108-AFFE76C9B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126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6DA58C-4859-37C6-BD3E-19AAD0D81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13CFD3-D9C5-3909-6FAF-770E20474C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CFA73E-3275-895D-7710-881B4F7080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14D7E5-E4C5-6B45-9B45-234D16610474}" type="datetimeFigureOut">
              <a:rPr lang="en-US" smtClean="0"/>
              <a:t>6/7/23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65FF9-9B50-903F-6777-9ED2D6D9DD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2F931F-9F00-6B21-0DF0-01D8F9DD3A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9449C-3E49-B54F-8108-AFFE76C9B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574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sky, billboard, advertising&#10;&#10;Description automatically generated">
            <a:extLst>
              <a:ext uri="{FF2B5EF4-FFF2-40B4-BE49-F238E27FC236}">
                <a16:creationId xmlns:a16="http://schemas.microsoft.com/office/drawing/2014/main" id="{04B9ABFE-E206-D3D6-28AC-BB0B47ABF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1668" y="705576"/>
            <a:ext cx="8348663" cy="544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417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the united states&#10;&#10;Description automatically generated">
            <a:extLst>
              <a:ext uri="{FF2B5EF4-FFF2-40B4-BE49-F238E27FC236}">
                <a16:creationId xmlns:a16="http://schemas.microsoft.com/office/drawing/2014/main" id="{7CE96728-0082-5518-1AC1-E56849023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730" y="660398"/>
            <a:ext cx="9090992" cy="5681871"/>
          </a:xfrm>
          <a:prstGeom prst="rect">
            <a:avLst/>
          </a:prstGeom>
        </p:spPr>
      </p:pic>
      <p:pic>
        <p:nvPicPr>
          <p:cNvPr id="3" name="Picture 2" descr="A picture containing clipart, screenshot, graphics, cartoon&#10;&#10;Description automatically generated">
            <a:extLst>
              <a:ext uri="{FF2B5EF4-FFF2-40B4-BE49-F238E27FC236}">
                <a16:creationId xmlns:a16="http://schemas.microsoft.com/office/drawing/2014/main" id="{8E632DD7-F2E2-A5C1-B124-77A366160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808" y="3429000"/>
            <a:ext cx="1573696" cy="1573696"/>
          </a:xfrm>
          <a:prstGeom prst="rect">
            <a:avLst/>
          </a:prstGeom>
        </p:spPr>
      </p:pic>
      <p:pic>
        <p:nvPicPr>
          <p:cNvPr id="2" name="Picture 1" descr="A picture containing clipart, screenshot, graphics, cartoon&#10;&#10;Description automatically generated">
            <a:extLst>
              <a:ext uri="{FF2B5EF4-FFF2-40B4-BE49-F238E27FC236}">
                <a16:creationId xmlns:a16="http://schemas.microsoft.com/office/drawing/2014/main" id="{6F39CCD4-B4DC-BF85-B585-F2F80DE585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6498" y="3104322"/>
            <a:ext cx="1573696" cy="1573696"/>
          </a:xfrm>
          <a:prstGeom prst="rect">
            <a:avLst/>
          </a:prstGeom>
        </p:spPr>
      </p:pic>
      <p:sp>
        <p:nvSpPr>
          <p:cNvPr id="4" name="Striped Right Arrow 3">
            <a:extLst>
              <a:ext uri="{FF2B5EF4-FFF2-40B4-BE49-F238E27FC236}">
                <a16:creationId xmlns:a16="http://schemas.microsoft.com/office/drawing/2014/main" id="{0C54D261-C404-C54D-AA98-70D29385A0FE}"/>
              </a:ext>
            </a:extLst>
          </p:cNvPr>
          <p:cNvSpPr/>
          <p:nvPr/>
        </p:nvSpPr>
        <p:spPr>
          <a:xfrm rot="10580562" flipH="1" flipV="1">
            <a:off x="3334397" y="3986496"/>
            <a:ext cx="5544338" cy="231581"/>
          </a:xfrm>
          <a:prstGeom prst="strip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hocolate cake with a bottle and a glass of wine&#10;&#10;Description automatically generated with medium confidence">
            <a:extLst>
              <a:ext uri="{FF2B5EF4-FFF2-40B4-BE49-F238E27FC236}">
                <a16:creationId xmlns:a16="http://schemas.microsoft.com/office/drawing/2014/main" id="{3CDAD898-2E72-A958-B3C8-5BB9A73BE4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0192" y="2943755"/>
            <a:ext cx="1450919" cy="14509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45FF3E-846E-AD7C-6849-68426496494B}"/>
              </a:ext>
            </a:extLst>
          </p:cNvPr>
          <p:cNvSpPr txBox="1"/>
          <p:nvPr/>
        </p:nvSpPr>
        <p:spPr>
          <a:xfrm>
            <a:off x="556591" y="419945"/>
            <a:ext cx="11052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2009</a:t>
            </a:r>
          </a:p>
        </p:txBody>
      </p:sp>
    </p:spTree>
    <p:extLst>
      <p:ext uri="{BB962C8B-B14F-4D97-AF65-F5344CB8AC3E}">
        <p14:creationId xmlns:p14="http://schemas.microsoft.com/office/powerpoint/2010/main" val="8241227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creenshot, sign, LEGO&#10;&#10;Description automatically generated">
            <a:extLst>
              <a:ext uri="{FF2B5EF4-FFF2-40B4-BE49-F238E27FC236}">
                <a16:creationId xmlns:a16="http://schemas.microsoft.com/office/drawing/2014/main" id="{51AC9913-A9B8-B1E2-FAAE-ACC6C4978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149" y="740102"/>
            <a:ext cx="7565090" cy="554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5836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the united states&#10;&#10;Description automatically generated">
            <a:extLst>
              <a:ext uri="{FF2B5EF4-FFF2-40B4-BE49-F238E27FC236}">
                <a16:creationId xmlns:a16="http://schemas.microsoft.com/office/drawing/2014/main" id="{7CE96728-0082-5518-1AC1-E56849023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469" y="990599"/>
            <a:ext cx="9090992" cy="56818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FAA7B1-5464-C567-CFD9-6E7C519DB17A}"/>
              </a:ext>
            </a:extLst>
          </p:cNvPr>
          <p:cNvSpPr txBox="1"/>
          <p:nvPr/>
        </p:nvSpPr>
        <p:spPr>
          <a:xfrm>
            <a:off x="304800" y="185530"/>
            <a:ext cx="117414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North Carolina Wine</a:t>
            </a:r>
          </a:p>
          <a:p>
            <a:pPr algn="ctr"/>
            <a:r>
              <a:rPr lang="en-US" sz="3200" dirty="0"/>
              <a:t>Are there any good NC wines, East of Rt 95?</a:t>
            </a:r>
          </a:p>
        </p:txBody>
      </p:sp>
      <p:sp>
        <p:nvSpPr>
          <p:cNvPr id="7" name="Up Arrow 6">
            <a:extLst>
              <a:ext uri="{FF2B5EF4-FFF2-40B4-BE49-F238E27FC236}">
                <a16:creationId xmlns:a16="http://schemas.microsoft.com/office/drawing/2014/main" id="{8E1357D6-E9CD-402D-A018-ABF4E3447E5E}"/>
              </a:ext>
            </a:extLst>
          </p:cNvPr>
          <p:cNvSpPr/>
          <p:nvPr/>
        </p:nvSpPr>
        <p:spPr>
          <a:xfrm rot="19917730">
            <a:off x="9267945" y="3751666"/>
            <a:ext cx="85060" cy="431886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9404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the united states&#10;&#10;Description automatically generated">
            <a:extLst>
              <a:ext uri="{FF2B5EF4-FFF2-40B4-BE49-F238E27FC236}">
                <a16:creationId xmlns:a16="http://schemas.microsoft.com/office/drawing/2014/main" id="{7CE96728-0082-5518-1AC1-E56849023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973" y="990599"/>
            <a:ext cx="9090992" cy="56818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FAA7B1-5464-C567-CFD9-6E7C519DB17A}"/>
              </a:ext>
            </a:extLst>
          </p:cNvPr>
          <p:cNvSpPr txBox="1"/>
          <p:nvPr/>
        </p:nvSpPr>
        <p:spPr>
          <a:xfrm>
            <a:off x="304800" y="185530"/>
            <a:ext cx="117414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North Carolina Wine</a:t>
            </a:r>
          </a:p>
          <a:p>
            <a:pPr algn="ctr"/>
            <a:r>
              <a:rPr lang="en-US" sz="3200" dirty="0"/>
              <a:t>Are there any good NC wines, East of Rt 95?</a:t>
            </a:r>
          </a:p>
        </p:txBody>
      </p:sp>
      <p:pic>
        <p:nvPicPr>
          <p:cNvPr id="3" name="Picture 2" descr="A picture containing silver, waste container, container, bucket&#10;&#10;Description automatically generated">
            <a:extLst>
              <a:ext uri="{FF2B5EF4-FFF2-40B4-BE49-F238E27FC236}">
                <a16:creationId xmlns:a16="http://schemas.microsoft.com/office/drawing/2014/main" id="{82118B7F-8579-19FE-5622-96EA37029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6252" y="2945295"/>
            <a:ext cx="1772478" cy="177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0606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487BE26-AB26-3B17-E15A-F012083A9340}"/>
              </a:ext>
            </a:extLst>
          </p:cNvPr>
          <p:cNvGrpSpPr/>
          <p:nvPr/>
        </p:nvGrpSpPr>
        <p:grpSpPr>
          <a:xfrm>
            <a:off x="949411" y="474255"/>
            <a:ext cx="10293178" cy="5909490"/>
            <a:chOff x="0" y="1228444"/>
            <a:chExt cx="9144000" cy="4310343"/>
          </a:xfrm>
        </p:grpSpPr>
        <p:pic>
          <p:nvPicPr>
            <p:cNvPr id="5" name="Picture 4" descr="Map&#10;&#10;Description automatically generated">
              <a:extLst>
                <a:ext uri="{FF2B5EF4-FFF2-40B4-BE49-F238E27FC236}">
                  <a16:creationId xmlns:a16="http://schemas.microsoft.com/office/drawing/2014/main" id="{A39C336E-FA31-0B8C-E1BF-7AE4CC5DA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319212"/>
              <a:ext cx="9144000" cy="4219575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8BB5172-E81C-9B95-7D5D-C404B951B8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2071" y="2835955"/>
              <a:ext cx="880853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Star: 5 Points 8">
              <a:extLst>
                <a:ext uri="{FF2B5EF4-FFF2-40B4-BE49-F238E27FC236}">
                  <a16:creationId xmlns:a16="http://schemas.microsoft.com/office/drawing/2014/main" id="{406CCD00-3D10-BFC7-E75D-FDECE2680497}"/>
                </a:ext>
              </a:extLst>
            </p:cNvPr>
            <p:cNvSpPr/>
            <p:nvPr/>
          </p:nvSpPr>
          <p:spPr>
            <a:xfrm>
              <a:off x="6153993" y="2727016"/>
              <a:ext cx="182071" cy="137564"/>
            </a:xfrm>
            <a:prstGeom prst="star5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95742C6-EF12-1DF6-57BC-0FC1A5F073CA}"/>
                </a:ext>
              </a:extLst>
            </p:cNvPr>
            <p:cNvSpPr txBox="1"/>
            <p:nvPr/>
          </p:nvSpPr>
          <p:spPr>
            <a:xfrm>
              <a:off x="6336064" y="2756858"/>
              <a:ext cx="667593" cy="1077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700" b="1" dirty="0"/>
                <a:t>Nashik, India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E2FC8AA-E4E8-0330-568F-F791EF02E87E}"/>
                </a:ext>
              </a:extLst>
            </p:cNvPr>
            <p:cNvSpPr/>
            <p:nvPr/>
          </p:nvSpPr>
          <p:spPr>
            <a:xfrm>
              <a:off x="8439992" y="5194890"/>
              <a:ext cx="590719" cy="3438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105D40E-5C8D-FD8B-7AB1-1583A472A340}"/>
                </a:ext>
              </a:extLst>
            </p:cNvPr>
            <p:cNvSpPr/>
            <p:nvPr/>
          </p:nvSpPr>
          <p:spPr>
            <a:xfrm>
              <a:off x="182071" y="1228444"/>
              <a:ext cx="898216" cy="3438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330EFC1-B49D-9383-D569-1E8FB7188A65}"/>
              </a:ext>
            </a:extLst>
          </p:cNvPr>
          <p:cNvSpPr txBox="1"/>
          <p:nvPr/>
        </p:nvSpPr>
        <p:spPr>
          <a:xfrm>
            <a:off x="3314700" y="114300"/>
            <a:ext cx="5657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Where?</a:t>
            </a:r>
          </a:p>
        </p:txBody>
      </p:sp>
    </p:spTree>
    <p:extLst>
      <p:ext uri="{BB962C8B-B14F-4D97-AF65-F5344CB8AC3E}">
        <p14:creationId xmlns:p14="http://schemas.microsoft.com/office/powerpoint/2010/main" val="39511595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keyboard, lever&#10;&#10;Description automatically generated">
            <a:extLst>
              <a:ext uri="{FF2B5EF4-FFF2-40B4-BE49-F238E27FC236}">
                <a16:creationId xmlns:a16="http://schemas.microsoft.com/office/drawing/2014/main" id="{05B23A7D-2E49-AC75-D9A6-B201FEAE1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239202"/>
            <a:ext cx="6705599" cy="437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5895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ky, tree, outdoor&#10;&#10;Description automatically generated">
            <a:extLst>
              <a:ext uri="{FF2B5EF4-FFF2-40B4-BE49-F238E27FC236}">
                <a16:creationId xmlns:a16="http://schemas.microsoft.com/office/drawing/2014/main" id="{D3C46E5B-3F0F-A0FD-3ED1-66AF0EEEE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9026" y="397564"/>
            <a:ext cx="3649470" cy="1707874"/>
          </a:xfrm>
          <a:prstGeom prst="rect">
            <a:avLst/>
          </a:prstGeom>
        </p:spPr>
      </p:pic>
      <p:pic>
        <p:nvPicPr>
          <p:cNvPr id="6" name="Picture 5" descr="A map with a location on it&#10;&#10;Description automatically generated with low confidence">
            <a:extLst>
              <a:ext uri="{FF2B5EF4-FFF2-40B4-BE49-F238E27FC236}">
                <a16:creationId xmlns:a16="http://schemas.microsoft.com/office/drawing/2014/main" id="{09C5DEBA-CE5E-8A7C-526B-0F966346E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6392" y="2196926"/>
            <a:ext cx="5519216" cy="2568558"/>
          </a:xfrm>
          <a:prstGeom prst="rect">
            <a:avLst/>
          </a:prstGeom>
        </p:spPr>
      </p:pic>
      <p:pic>
        <p:nvPicPr>
          <p:cNvPr id="11" name="Picture 10" descr="A building with cars parked in front of it&#10;&#10;Description automatically generated with low confidence">
            <a:extLst>
              <a:ext uri="{FF2B5EF4-FFF2-40B4-BE49-F238E27FC236}">
                <a16:creationId xmlns:a16="http://schemas.microsoft.com/office/drawing/2014/main" id="{E22A9932-AA41-4B30-1328-B07EAB852B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19" y="397564"/>
            <a:ext cx="2406727" cy="1780553"/>
          </a:xfrm>
          <a:prstGeom prst="rect">
            <a:avLst/>
          </a:prstGeom>
        </p:spPr>
      </p:pic>
      <p:pic>
        <p:nvPicPr>
          <p:cNvPr id="13" name="Picture 12" descr="A picture containing outdoor, grass, sky, tree&#10;&#10;Description automatically generated">
            <a:extLst>
              <a:ext uri="{FF2B5EF4-FFF2-40B4-BE49-F238E27FC236}">
                <a16:creationId xmlns:a16="http://schemas.microsoft.com/office/drawing/2014/main" id="{153B6953-B6B6-8604-FA13-58C807EDDF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1966" y="4996599"/>
            <a:ext cx="2277165" cy="1707874"/>
          </a:xfrm>
          <a:prstGeom prst="rect">
            <a:avLst/>
          </a:prstGeom>
        </p:spPr>
      </p:pic>
      <p:pic>
        <p:nvPicPr>
          <p:cNvPr id="15" name="Picture 14" descr="A picture containing sky, outdoor, text, billboard&#10;&#10;Description automatically generated">
            <a:extLst>
              <a:ext uri="{FF2B5EF4-FFF2-40B4-BE49-F238E27FC236}">
                <a16:creationId xmlns:a16="http://schemas.microsoft.com/office/drawing/2014/main" id="{0E3BB9EB-3386-5A47-DAF1-F3636EA67E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751" y="4746675"/>
            <a:ext cx="2524539" cy="189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160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map, screenshot, graphic design&#10;&#10;Description automatically generated">
            <a:extLst>
              <a:ext uri="{FF2B5EF4-FFF2-40B4-BE49-F238E27FC236}">
                <a16:creationId xmlns:a16="http://schemas.microsoft.com/office/drawing/2014/main" id="{52A80C4A-A362-4DA0-1253-24AFAC54E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8518"/>
            <a:ext cx="12521193" cy="7005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5715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, text, clothing, human face&#10;&#10;Description automatically generated">
            <a:extLst>
              <a:ext uri="{FF2B5EF4-FFF2-40B4-BE49-F238E27FC236}">
                <a16:creationId xmlns:a16="http://schemas.microsoft.com/office/drawing/2014/main" id="{92DEEB92-8755-835B-F4B7-0C7BA7FE3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93"/>
            <a:ext cx="12192701" cy="685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2942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, font, design&#10;&#10;Description automatically generated">
            <a:extLst>
              <a:ext uri="{FF2B5EF4-FFF2-40B4-BE49-F238E27FC236}">
                <a16:creationId xmlns:a16="http://schemas.microsoft.com/office/drawing/2014/main" id="{503145E9-9956-820A-E8BB-F6AEA9D1A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4636"/>
            <a:ext cx="12254207" cy="682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865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graphics, graphic design, font, circle&#10;&#10;Description automatically generated">
            <a:extLst>
              <a:ext uri="{FF2B5EF4-FFF2-40B4-BE49-F238E27FC236}">
                <a16:creationId xmlns:a16="http://schemas.microsoft.com/office/drawing/2014/main" id="{EE02AD47-9064-57FC-5075-29A3302E7D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10162" y="1272449"/>
            <a:ext cx="3927889" cy="3888999"/>
          </a:xfrm>
        </p:spPr>
      </p:pic>
    </p:spTree>
    <p:extLst>
      <p:ext uri="{BB962C8B-B14F-4D97-AF65-F5344CB8AC3E}">
        <p14:creationId xmlns:p14="http://schemas.microsoft.com/office/powerpoint/2010/main" val="29229017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86D0DFFE-FD91-0949-E46C-73147CB4F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3572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1259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phone&#10;&#10;Description automatically generated with low confidence">
            <a:extLst>
              <a:ext uri="{FF2B5EF4-FFF2-40B4-BE49-F238E27FC236}">
                <a16:creationId xmlns:a16="http://schemas.microsoft.com/office/drawing/2014/main" id="{BC446048-D5EC-92AD-4D2B-0CFE4CB2D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16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4105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phone&#10;&#10;Description automatically generated with low confidence">
            <a:extLst>
              <a:ext uri="{FF2B5EF4-FFF2-40B4-BE49-F238E27FC236}">
                <a16:creationId xmlns:a16="http://schemas.microsoft.com/office/drawing/2014/main" id="{35E4AF04-A21F-C781-3F6A-991EBE239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8663"/>
            <a:ext cx="12279759" cy="680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4525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grapes on a vine&#10;&#10;Description automatically generated with medium confidence">
            <a:extLst>
              <a:ext uri="{FF2B5EF4-FFF2-40B4-BE49-F238E27FC236}">
                <a16:creationId xmlns:a16="http://schemas.microsoft.com/office/drawing/2014/main" id="{8D0FFF8D-5A0A-EAE3-482A-19CE3DF1A2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46540"/>
            <a:ext cx="12275876" cy="6811460"/>
          </a:xfrm>
        </p:spPr>
      </p:pic>
    </p:spTree>
    <p:extLst>
      <p:ext uri="{BB962C8B-B14F-4D97-AF65-F5344CB8AC3E}">
        <p14:creationId xmlns:p14="http://schemas.microsoft.com/office/powerpoint/2010/main" val="19861214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screenshot, font&#10;&#10;Description automatically generated">
            <a:extLst>
              <a:ext uri="{FF2B5EF4-FFF2-40B4-BE49-F238E27FC236}">
                <a16:creationId xmlns:a16="http://schemas.microsoft.com/office/drawing/2014/main" id="{0AE6D1DD-93B7-3277-0F0B-4885D0D35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3050" y="1450428"/>
            <a:ext cx="4025900" cy="3619500"/>
          </a:xfrm>
          <a:prstGeom prst="rect">
            <a:avLst/>
          </a:prstGeom>
        </p:spPr>
      </p:pic>
      <p:pic>
        <p:nvPicPr>
          <p:cNvPr id="6" name="Picture 5" descr="A bottle of wine with a label&#10;&#10;Description automatically generated with low confidence">
            <a:extLst>
              <a:ext uri="{FF2B5EF4-FFF2-40B4-BE49-F238E27FC236}">
                <a16:creationId xmlns:a16="http://schemas.microsoft.com/office/drawing/2014/main" id="{175DEBED-B7F0-A155-FB1D-38A79AEFB1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" y="720730"/>
            <a:ext cx="2514600" cy="5715000"/>
          </a:xfrm>
          <a:prstGeom prst="rect">
            <a:avLst/>
          </a:prstGeom>
        </p:spPr>
      </p:pic>
      <p:pic>
        <p:nvPicPr>
          <p:cNvPr id="9" name="Picture 8" descr="A white square sign with a black number on it&#10;&#10;Description automatically generated with medium confidence">
            <a:extLst>
              <a:ext uri="{FF2B5EF4-FFF2-40B4-BE49-F238E27FC236}">
                <a16:creationId xmlns:a16="http://schemas.microsoft.com/office/drawing/2014/main" id="{A1C013A8-AB6D-3442-B44F-23DF313275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1598" y="1997766"/>
            <a:ext cx="1682750" cy="17081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197ED71-5402-7023-680D-8101E8DB1877}"/>
              </a:ext>
            </a:extLst>
          </p:cNvPr>
          <p:cNvSpPr txBox="1"/>
          <p:nvPr/>
        </p:nvSpPr>
        <p:spPr>
          <a:xfrm>
            <a:off x="3390900" y="5728867"/>
            <a:ext cx="83372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Pearl - pure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Albarino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- some skin contact prior to press, lees stirring, no oak.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8488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screenshot, tree&#10;&#10;Description automatically generated">
            <a:extLst>
              <a:ext uri="{FF2B5EF4-FFF2-40B4-BE49-F238E27FC236}">
                <a16:creationId xmlns:a16="http://schemas.microsoft.com/office/drawing/2014/main" id="{31E692FB-4A99-26EE-B951-ADEE654BB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924" y="581367"/>
            <a:ext cx="7772400" cy="535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3058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text, screenshot, cloud&#10;&#10;Description automatically generated">
            <a:extLst>
              <a:ext uri="{FF2B5EF4-FFF2-40B4-BE49-F238E27FC236}">
                <a16:creationId xmlns:a16="http://schemas.microsoft.com/office/drawing/2014/main" id="{C3FDBE39-D75C-0BA5-BEA0-96DCD70F0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5307" y="3890894"/>
            <a:ext cx="7772400" cy="2648694"/>
          </a:xfrm>
          <a:prstGeom prst="rect">
            <a:avLst/>
          </a:prstGeom>
        </p:spPr>
      </p:pic>
      <p:pic>
        <p:nvPicPr>
          <p:cNvPr id="5" name="Picture 4" descr="A picture containing text, plant, screenshot&#10;&#10;Description automatically generated">
            <a:extLst>
              <a:ext uri="{FF2B5EF4-FFF2-40B4-BE49-F238E27FC236}">
                <a16:creationId xmlns:a16="http://schemas.microsoft.com/office/drawing/2014/main" id="{7C4DCDAA-108A-E5B3-1686-783879EB0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997" y="672703"/>
            <a:ext cx="7772400" cy="285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1914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document&#10;&#10;Description automatically generated">
            <a:extLst>
              <a:ext uri="{FF2B5EF4-FFF2-40B4-BE49-F238E27FC236}">
                <a16:creationId xmlns:a16="http://schemas.microsoft.com/office/drawing/2014/main" id="{BA1FACDA-7194-FB25-685E-ACD0B8066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250" y="1314450"/>
            <a:ext cx="76835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7074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screenshot, font&#10;&#10;Description automatically generated">
            <a:extLst>
              <a:ext uri="{FF2B5EF4-FFF2-40B4-BE49-F238E27FC236}">
                <a16:creationId xmlns:a16="http://schemas.microsoft.com/office/drawing/2014/main" id="{CF40B532-FA25-B04D-FA00-E53930067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1756" y="2065178"/>
            <a:ext cx="6184900" cy="4140200"/>
          </a:xfrm>
          <a:prstGeom prst="rect">
            <a:avLst/>
          </a:prstGeom>
        </p:spPr>
      </p:pic>
      <p:pic>
        <p:nvPicPr>
          <p:cNvPr id="8" name="Picture 7" descr="A number with flowers and leaves&#10;&#10;Description automatically generated with low confidence">
            <a:extLst>
              <a:ext uri="{FF2B5EF4-FFF2-40B4-BE49-F238E27FC236}">
                <a16:creationId xmlns:a16="http://schemas.microsoft.com/office/drawing/2014/main" id="{7AD9C06C-52E4-B009-FA22-7CC2EA070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5962" y="1261904"/>
            <a:ext cx="1340694" cy="1798821"/>
          </a:xfrm>
          <a:prstGeom prst="rect">
            <a:avLst/>
          </a:prstGeom>
        </p:spPr>
      </p:pic>
      <p:pic>
        <p:nvPicPr>
          <p:cNvPr id="10" name="Picture 9" descr="A picture containing drawing, sketch, text, poster&#10;&#10;Description automatically generated">
            <a:extLst>
              <a:ext uri="{FF2B5EF4-FFF2-40B4-BE49-F238E27FC236}">
                <a16:creationId xmlns:a16="http://schemas.microsoft.com/office/drawing/2014/main" id="{B1C51D81-9187-F66F-278A-C4DC5C7752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958" y="1261904"/>
            <a:ext cx="2868577" cy="45653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39E598D-98ED-5706-FF87-4F0D25439920}"/>
              </a:ext>
            </a:extLst>
          </p:cNvPr>
          <p:cNvSpPr txBox="1"/>
          <p:nvPr/>
        </p:nvSpPr>
        <p:spPr>
          <a:xfrm>
            <a:off x="3167269" y="620537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Triangle - Viognier driven - more lees stirring than other wines.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5803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screenshot, font&#10;&#10;Description automatically generated">
            <a:extLst>
              <a:ext uri="{FF2B5EF4-FFF2-40B4-BE49-F238E27FC236}">
                <a16:creationId xmlns:a16="http://schemas.microsoft.com/office/drawing/2014/main" id="{A0B8A9E5-F691-EBBA-F1AC-2DE5B03D5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0535" y="1175577"/>
            <a:ext cx="5735278" cy="4101813"/>
          </a:xfrm>
          <a:prstGeom prst="rect">
            <a:avLst/>
          </a:prstGeom>
        </p:spPr>
      </p:pic>
      <p:pic>
        <p:nvPicPr>
          <p:cNvPr id="8" name="Picture 7" descr="A bottle of wine with a label&#10;&#10;Description automatically generated with low confidence">
            <a:extLst>
              <a:ext uri="{FF2B5EF4-FFF2-40B4-BE49-F238E27FC236}">
                <a16:creationId xmlns:a16="http://schemas.microsoft.com/office/drawing/2014/main" id="{134856E7-3145-7854-12AC-9E31EE489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689" y="609599"/>
            <a:ext cx="2374900" cy="5638800"/>
          </a:xfrm>
          <a:prstGeom prst="rect">
            <a:avLst/>
          </a:prstGeom>
        </p:spPr>
      </p:pic>
      <p:pic>
        <p:nvPicPr>
          <p:cNvPr id="11" name="Picture 10" descr="A picture containing neon, colorfulness, light, lamp&#10;&#10;Description automatically generated">
            <a:extLst>
              <a:ext uri="{FF2B5EF4-FFF2-40B4-BE49-F238E27FC236}">
                <a16:creationId xmlns:a16="http://schemas.microsoft.com/office/drawing/2014/main" id="{5E81A48D-BAD7-2F37-4F54-1F17D26A4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6937" y="2372646"/>
            <a:ext cx="1898374" cy="211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193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screenshot, font&#10;&#10;Description automatically generated">
            <a:extLst>
              <a:ext uri="{FF2B5EF4-FFF2-40B4-BE49-F238E27FC236}">
                <a16:creationId xmlns:a16="http://schemas.microsoft.com/office/drawing/2014/main" id="{2A07ABD8-2C47-902D-79FA-A6C6C4A47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595" y="2631110"/>
            <a:ext cx="6096000" cy="2870200"/>
          </a:xfrm>
          <a:prstGeom prst="rect">
            <a:avLst/>
          </a:prstGeom>
        </p:spPr>
      </p:pic>
      <p:pic>
        <p:nvPicPr>
          <p:cNvPr id="8" name="Picture 7" descr="A bottle of liquid with a label&#10;&#10;Description automatically generated with low confidence">
            <a:extLst>
              <a:ext uri="{FF2B5EF4-FFF2-40B4-BE49-F238E27FC236}">
                <a16:creationId xmlns:a16="http://schemas.microsoft.com/office/drawing/2014/main" id="{90842854-BF0C-14E4-C97A-56A0D3892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2305" y="1047750"/>
            <a:ext cx="1689100" cy="4762500"/>
          </a:xfrm>
          <a:prstGeom prst="rect">
            <a:avLst/>
          </a:prstGeom>
        </p:spPr>
      </p:pic>
      <p:pic>
        <p:nvPicPr>
          <p:cNvPr id="10" name="Picture 9" descr="A picture containing graphics, graphic design, font, circle&#10;&#10;Description automatically generated">
            <a:extLst>
              <a:ext uri="{FF2B5EF4-FFF2-40B4-BE49-F238E27FC236}">
                <a16:creationId xmlns:a16="http://schemas.microsoft.com/office/drawing/2014/main" id="{93F8F4D9-B13D-A65C-6650-5FC030A64D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0190" y="925923"/>
            <a:ext cx="2270261" cy="22477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EFE261F-75EB-34AB-9999-AFA675E25F9A}"/>
              </a:ext>
            </a:extLst>
          </p:cNvPr>
          <p:cNvSpPr txBox="1"/>
          <p:nvPr/>
        </p:nvSpPr>
        <p:spPr>
          <a:xfrm>
            <a:off x="298174" y="5937875"/>
            <a:ext cx="11595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Wildflower - equal parts Syrah and 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Tannat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- not a 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saignee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- its a whole cluster press, which gives it more body and less astringency.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019841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B4D450-66D6-0679-54A4-6D7BE842EF89}"/>
              </a:ext>
            </a:extLst>
          </p:cNvPr>
          <p:cNvSpPr txBox="1"/>
          <p:nvPr/>
        </p:nvSpPr>
        <p:spPr>
          <a:xfrm>
            <a:off x="3591339" y="397565"/>
            <a:ext cx="3617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Wine 4 Morton</a:t>
            </a:r>
          </a:p>
          <a:p>
            <a:endParaRPr lang="en-US" dirty="0"/>
          </a:p>
        </p:txBody>
      </p:sp>
      <p:pic>
        <p:nvPicPr>
          <p:cNvPr id="4" name="Picture 3" descr="A picture containing text, screenshot, font&#10;&#10;Description automatically generated">
            <a:extLst>
              <a:ext uri="{FF2B5EF4-FFF2-40B4-BE49-F238E27FC236}">
                <a16:creationId xmlns:a16="http://schemas.microsoft.com/office/drawing/2014/main" id="{F3089A02-37FA-1D81-FF51-E5459D066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1050" y="1898650"/>
            <a:ext cx="3009900" cy="3060700"/>
          </a:xfrm>
          <a:prstGeom prst="rect">
            <a:avLst/>
          </a:prstGeom>
        </p:spPr>
      </p:pic>
      <p:pic>
        <p:nvPicPr>
          <p:cNvPr id="6" name="Picture 5" descr="A picture containing glass bottle, beverage, wine bottle, drink&#10;&#10;Description automatically generated">
            <a:extLst>
              <a:ext uri="{FF2B5EF4-FFF2-40B4-BE49-F238E27FC236}">
                <a16:creationId xmlns:a16="http://schemas.microsoft.com/office/drawing/2014/main" id="{88BBAD92-1977-DEBE-B55C-3993998308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8378" y="1289050"/>
            <a:ext cx="1536700" cy="42799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C8A291-8E38-B1E5-9F6C-82E9C54138BE}"/>
              </a:ext>
            </a:extLst>
          </p:cNvPr>
          <p:cNvSpPr txBox="1"/>
          <p:nvPr/>
        </p:nvSpPr>
        <p:spPr>
          <a:xfrm>
            <a:off x="3447774" y="5500374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Morton - The kitchen sink - but so good in this vintage as we had an abundance of high quality Bordeaux varietals that would usually be blended in Reserve wines. </a:t>
            </a:r>
            <a:endParaRPr lang="en-US" dirty="0"/>
          </a:p>
        </p:txBody>
      </p:sp>
      <p:pic>
        <p:nvPicPr>
          <p:cNvPr id="12" name="Picture 11" descr="A number in flames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77580100-17F6-EDF3-CF06-3D47A4674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1396" y="2027583"/>
            <a:ext cx="1812645" cy="214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5215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font, screenshot&#10;&#10;Description automatically generated">
            <a:extLst>
              <a:ext uri="{FF2B5EF4-FFF2-40B4-BE49-F238E27FC236}">
                <a16:creationId xmlns:a16="http://schemas.microsoft.com/office/drawing/2014/main" id="{3DC19768-E94F-CC78-7698-9787DBDE9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583" y="2517912"/>
            <a:ext cx="5566082" cy="2398643"/>
          </a:xfrm>
          <a:prstGeom prst="rect">
            <a:avLst/>
          </a:prstGeom>
        </p:spPr>
      </p:pic>
      <p:pic>
        <p:nvPicPr>
          <p:cNvPr id="6" name="Picture 5" descr="A bottle of wine with a label&#10;&#10;Description automatically generated with low confidence">
            <a:extLst>
              <a:ext uri="{FF2B5EF4-FFF2-40B4-BE49-F238E27FC236}">
                <a16:creationId xmlns:a16="http://schemas.microsoft.com/office/drawing/2014/main" id="{C0633B3F-73C9-6E0A-AC87-BCAD9E900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911" y="861391"/>
            <a:ext cx="1804393" cy="4863548"/>
          </a:xfrm>
          <a:prstGeom prst="rect">
            <a:avLst/>
          </a:prstGeom>
        </p:spPr>
      </p:pic>
      <p:pic>
        <p:nvPicPr>
          <p:cNvPr id="12" name="Picture 11" descr="A red number with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0ED5EBAB-E3E0-A744-38B6-30F98A399A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5744" y="981765"/>
            <a:ext cx="2184400" cy="2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5396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text on a blue background&#10;&#10;Description automatically generated with low confidence">
            <a:extLst>
              <a:ext uri="{FF2B5EF4-FFF2-40B4-BE49-F238E27FC236}">
                <a16:creationId xmlns:a16="http://schemas.microsoft.com/office/drawing/2014/main" id="{EAE2E993-0D32-FA1E-D2C8-8A1DA413B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9396" y="1968801"/>
            <a:ext cx="4046882" cy="3171880"/>
          </a:xfrm>
          <a:prstGeom prst="rect">
            <a:avLst/>
          </a:prstGeom>
        </p:spPr>
      </p:pic>
      <p:pic>
        <p:nvPicPr>
          <p:cNvPr id="8" name="Picture 7" descr="A bottle of wine on a white surface&#10;&#10;Description automatically generated with medium confidence">
            <a:extLst>
              <a:ext uri="{FF2B5EF4-FFF2-40B4-BE49-F238E27FC236}">
                <a16:creationId xmlns:a16="http://schemas.microsoft.com/office/drawing/2014/main" id="{34A4FEF0-D36D-6D01-EC0C-E0736F2C3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25557" y="1377892"/>
            <a:ext cx="4300330" cy="3225248"/>
          </a:xfrm>
          <a:prstGeom prst="rect">
            <a:avLst/>
          </a:prstGeom>
        </p:spPr>
      </p:pic>
      <p:pic>
        <p:nvPicPr>
          <p:cNvPr id="11" name="Picture 10" descr="A picture containing clipart, cartoon, drawing, illustration&#10;&#10;Description automatically generated">
            <a:extLst>
              <a:ext uri="{FF2B5EF4-FFF2-40B4-BE49-F238E27FC236}">
                <a16:creationId xmlns:a16="http://schemas.microsoft.com/office/drawing/2014/main" id="{3524ACB6-2F75-E6B9-5747-57825D0B6B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5775" y="443578"/>
            <a:ext cx="2718904" cy="167051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046F2C1-455D-9E54-DFCF-54F3AD41226D}"/>
              </a:ext>
            </a:extLst>
          </p:cNvPr>
          <p:cNvSpPr txBox="1"/>
          <p:nvPr/>
        </p:nvSpPr>
        <p:spPr>
          <a:xfrm>
            <a:off x="1337642" y="5465575"/>
            <a:ext cx="99797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Big and bold,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Tannat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and Petit Verdot always bring too much tannin and alcohol to the party, so blending and further bottle aging help wines like this.</a:t>
            </a:r>
          </a:p>
        </p:txBody>
      </p:sp>
    </p:spTree>
    <p:extLst>
      <p:ext uri="{BB962C8B-B14F-4D97-AF65-F5344CB8AC3E}">
        <p14:creationId xmlns:p14="http://schemas.microsoft.com/office/powerpoint/2010/main" val="33790963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E9B676-2A73-A8E0-A77D-E2C64749E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411" y="-1"/>
            <a:ext cx="8305361" cy="657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5729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lass of red liquid&#10;&#10;Description automatically generated with low confidence">
            <a:extLst>
              <a:ext uri="{FF2B5EF4-FFF2-40B4-BE49-F238E27FC236}">
                <a16:creationId xmlns:a16="http://schemas.microsoft.com/office/drawing/2014/main" id="{5EB22E4E-D875-EFA2-1D1B-28446C9A00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030" y="221226"/>
            <a:ext cx="6093542" cy="60935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6A5B4C-8070-1C55-58A2-E55F00F5B3B7}"/>
              </a:ext>
            </a:extLst>
          </p:cNvPr>
          <p:cNvSpPr txBox="1"/>
          <p:nvPr/>
        </p:nvSpPr>
        <p:spPr>
          <a:xfrm>
            <a:off x="5678129" y="1575226"/>
            <a:ext cx="5781368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 Neue" panose="02000503000000020004" pitchFamily="2" charset="0"/>
              </a:rPr>
              <a:t> **  Wild Flowers</a:t>
            </a:r>
          </a:p>
          <a:p>
            <a:r>
              <a:rPr lang="en-US" sz="2800" dirty="0">
                <a:latin typeface="Helvetica Neue" panose="02000503000000020004" pitchFamily="2" charset="0"/>
              </a:rPr>
              <a:t>1 - Wild Pony White</a:t>
            </a:r>
            <a:endParaRPr lang="en-US" sz="2800" dirty="0">
              <a:effectLst/>
              <a:latin typeface="Helvetica Neue" panose="02000503000000020004" pitchFamily="2" charset="0"/>
            </a:endParaRPr>
          </a:p>
          <a:p>
            <a:r>
              <a:rPr lang="en-US" sz="2800" dirty="0">
                <a:effectLst/>
                <a:latin typeface="Helvetica Neue" panose="02000503000000020004" pitchFamily="2" charset="0"/>
              </a:rPr>
              <a:t>2 - </a:t>
            </a:r>
            <a:r>
              <a:rPr lang="en-US" sz="2800" dirty="0">
                <a:latin typeface="Helvetica Neue" panose="02000503000000020004" pitchFamily="2" charset="0"/>
              </a:rPr>
              <a:t>Triangle</a:t>
            </a:r>
            <a:endParaRPr lang="en-US" sz="2800" dirty="0">
              <a:effectLst/>
              <a:latin typeface="Helvetica Neue" panose="02000503000000020004" pitchFamily="2" charset="0"/>
            </a:endParaRPr>
          </a:p>
          <a:p>
            <a:r>
              <a:rPr lang="en-US" sz="2800" dirty="0">
                <a:effectLst/>
                <a:latin typeface="Helvetica Neue" panose="02000503000000020004" pitchFamily="2" charset="0"/>
              </a:rPr>
              <a:t>3 </a:t>
            </a:r>
            <a:r>
              <a:rPr lang="en-US" sz="2800" dirty="0">
                <a:latin typeface="Helvetica Neue" panose="02000503000000020004" pitchFamily="2" charset="0"/>
              </a:rPr>
              <a:t>- Pearl</a:t>
            </a:r>
          </a:p>
          <a:p>
            <a:endParaRPr lang="en-US" sz="2800" dirty="0">
              <a:effectLst/>
              <a:latin typeface="Helvetica Neue" panose="02000503000000020004" pitchFamily="2" charset="0"/>
            </a:endParaRPr>
          </a:p>
          <a:p>
            <a:r>
              <a:rPr lang="en-US" sz="2800" dirty="0">
                <a:effectLst/>
                <a:latin typeface="Helvetica Neue" panose="02000503000000020004" pitchFamily="2" charset="0"/>
              </a:rPr>
              <a:t>4 </a:t>
            </a:r>
            <a:r>
              <a:rPr lang="en-US" sz="2800" dirty="0">
                <a:latin typeface="Helvetica Neue" panose="02000503000000020004" pitchFamily="2" charset="0"/>
              </a:rPr>
              <a:t>-</a:t>
            </a:r>
            <a:r>
              <a:rPr lang="en-US" sz="2800" dirty="0">
                <a:effectLst/>
                <a:latin typeface="Helvetica Neue" panose="02000503000000020004" pitchFamily="2" charset="0"/>
              </a:rPr>
              <a:t> Morton</a:t>
            </a:r>
          </a:p>
          <a:p>
            <a:r>
              <a:rPr lang="en-US" sz="2800" dirty="0">
                <a:effectLst/>
                <a:latin typeface="Helvetica Neue" panose="02000503000000020004" pitchFamily="2" charset="0"/>
              </a:rPr>
              <a:t>5 - Shipwreck</a:t>
            </a:r>
          </a:p>
          <a:p>
            <a:r>
              <a:rPr lang="en-US" sz="2800" dirty="0">
                <a:effectLst/>
                <a:latin typeface="Helvetica Neue" panose="02000503000000020004" pitchFamily="2" charset="0"/>
              </a:rPr>
              <a:t>6 – Dead Men don’t Tell Tales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6151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2E9F600C-C571-C489-CDC1-D63D25D8D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655" y="785761"/>
            <a:ext cx="1549400" cy="508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2540AF-18B5-8CA3-2EBC-31377A97F0CE}"/>
              </a:ext>
            </a:extLst>
          </p:cNvPr>
          <p:cNvSpPr txBox="1"/>
          <p:nvPr/>
        </p:nvSpPr>
        <p:spPr>
          <a:xfrm>
            <a:off x="4479233" y="1848433"/>
            <a:ext cx="7063409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 Neue" panose="02000503000000020004" pitchFamily="2" charset="0"/>
              </a:rPr>
              <a:t>1 – Wild Pony White</a:t>
            </a:r>
            <a:endParaRPr lang="en-US" sz="2800" dirty="0">
              <a:effectLst/>
              <a:latin typeface="Helvetica Neue" panose="02000503000000020004" pitchFamily="2" charset="0"/>
            </a:endParaRPr>
          </a:p>
          <a:p>
            <a:r>
              <a:rPr lang="en-US" sz="2800" dirty="0">
                <a:effectLst/>
                <a:latin typeface="Helvetica Neue" panose="02000503000000020004" pitchFamily="2" charset="0"/>
              </a:rPr>
              <a:t>2 – </a:t>
            </a:r>
            <a:r>
              <a:rPr lang="en-US" sz="2800" dirty="0">
                <a:latin typeface="Helvetica Neue" panose="02000503000000020004" pitchFamily="2" charset="0"/>
              </a:rPr>
              <a:t>Triangle</a:t>
            </a:r>
            <a:endParaRPr lang="en-US" sz="2800" dirty="0">
              <a:effectLst/>
              <a:latin typeface="Helvetica Neue" panose="02000503000000020004" pitchFamily="2" charset="0"/>
            </a:endParaRPr>
          </a:p>
          <a:p>
            <a:r>
              <a:rPr lang="en-US" sz="2800" dirty="0">
                <a:effectLst/>
                <a:latin typeface="Helvetica Neue" panose="02000503000000020004" pitchFamily="2" charset="0"/>
              </a:rPr>
              <a:t>3 </a:t>
            </a:r>
            <a:r>
              <a:rPr lang="en-US" sz="2800" dirty="0">
                <a:latin typeface="Helvetica Neue" panose="02000503000000020004" pitchFamily="2" charset="0"/>
              </a:rPr>
              <a:t>–</a:t>
            </a:r>
            <a:r>
              <a:rPr lang="en-US" sz="2800" dirty="0">
                <a:effectLst/>
                <a:latin typeface="Helvetica Neue" panose="02000503000000020004" pitchFamily="2" charset="0"/>
              </a:rPr>
              <a:t> Pearl</a:t>
            </a:r>
            <a:endParaRPr lang="en-US" sz="2800" dirty="0">
              <a:latin typeface="Helvetica Neue" panose="02000503000000020004" pitchFamily="2" charset="0"/>
            </a:endParaRPr>
          </a:p>
          <a:p>
            <a:r>
              <a:rPr lang="en-US" sz="2800" dirty="0">
                <a:effectLst/>
                <a:latin typeface="Helvetica Neue" panose="02000503000000020004" pitchFamily="2" charset="0"/>
              </a:rPr>
              <a:t>4 </a:t>
            </a:r>
            <a:r>
              <a:rPr lang="en-US" sz="2800" dirty="0">
                <a:latin typeface="Helvetica Neue" panose="02000503000000020004" pitchFamily="2" charset="0"/>
              </a:rPr>
              <a:t>–</a:t>
            </a:r>
            <a:r>
              <a:rPr lang="en-US" sz="2800" dirty="0">
                <a:effectLst/>
                <a:latin typeface="Helvetica Neue" panose="02000503000000020004" pitchFamily="2" charset="0"/>
              </a:rPr>
              <a:t> Morton</a:t>
            </a:r>
          </a:p>
          <a:p>
            <a:r>
              <a:rPr lang="en-US" sz="2800" dirty="0">
                <a:latin typeface="Helvetica Neue" panose="02000503000000020004" pitchFamily="2" charset="0"/>
              </a:rPr>
              <a:t>5 - </a:t>
            </a:r>
            <a:r>
              <a:rPr lang="en-US" sz="2800" dirty="0">
                <a:effectLst/>
                <a:latin typeface="Helvetica Neue" panose="02000503000000020004" pitchFamily="2" charset="0"/>
              </a:rPr>
              <a:t>Shipwreck</a:t>
            </a:r>
          </a:p>
          <a:p>
            <a:r>
              <a:rPr lang="en-US" sz="2800" dirty="0">
                <a:latin typeface="Helvetica Neue" panose="02000503000000020004" pitchFamily="2" charset="0"/>
              </a:rPr>
              <a:t>6</a:t>
            </a:r>
            <a:r>
              <a:rPr lang="en-US" sz="2800" dirty="0">
                <a:effectLst/>
                <a:latin typeface="Helvetica Neue" panose="02000503000000020004" pitchFamily="2" charset="0"/>
              </a:rPr>
              <a:t> - Dead Men Tell No Tales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9487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2E9F600C-C571-C489-CDC1-D63D25D8D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655" y="785761"/>
            <a:ext cx="1549400" cy="508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2540AF-18B5-8CA3-2EBC-31377A97F0CE}"/>
              </a:ext>
            </a:extLst>
          </p:cNvPr>
          <p:cNvSpPr txBox="1"/>
          <p:nvPr/>
        </p:nvSpPr>
        <p:spPr>
          <a:xfrm>
            <a:off x="4479233" y="1848433"/>
            <a:ext cx="7063409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 Neue" panose="02000503000000020004" pitchFamily="2" charset="0"/>
              </a:rPr>
              <a:t>1 – Wild Pony White - $20</a:t>
            </a:r>
            <a:endParaRPr lang="en-US" sz="2800" dirty="0">
              <a:effectLst/>
              <a:latin typeface="Helvetica Neue" panose="02000503000000020004" pitchFamily="2" charset="0"/>
            </a:endParaRPr>
          </a:p>
          <a:p>
            <a:r>
              <a:rPr lang="en-US" sz="2800" dirty="0">
                <a:effectLst/>
                <a:latin typeface="Helvetica Neue" panose="02000503000000020004" pitchFamily="2" charset="0"/>
              </a:rPr>
              <a:t>2 – </a:t>
            </a:r>
            <a:r>
              <a:rPr lang="en-US" sz="2800" dirty="0">
                <a:latin typeface="Helvetica Neue" panose="02000503000000020004" pitchFamily="2" charset="0"/>
              </a:rPr>
              <a:t>Triangle</a:t>
            </a:r>
            <a:endParaRPr lang="en-US" sz="2800" dirty="0">
              <a:effectLst/>
              <a:latin typeface="Helvetica Neue" panose="02000503000000020004" pitchFamily="2" charset="0"/>
            </a:endParaRPr>
          </a:p>
          <a:p>
            <a:r>
              <a:rPr lang="en-US" sz="2800" dirty="0">
                <a:effectLst/>
                <a:latin typeface="Helvetica Neue" panose="02000503000000020004" pitchFamily="2" charset="0"/>
              </a:rPr>
              <a:t>3 </a:t>
            </a:r>
            <a:r>
              <a:rPr lang="en-US" sz="2800" dirty="0">
                <a:latin typeface="Helvetica Neue" panose="02000503000000020004" pitchFamily="2" charset="0"/>
              </a:rPr>
              <a:t>–</a:t>
            </a:r>
            <a:r>
              <a:rPr lang="en-US" sz="2800" dirty="0">
                <a:effectLst/>
                <a:latin typeface="Helvetica Neue" panose="02000503000000020004" pitchFamily="2" charset="0"/>
              </a:rPr>
              <a:t> Pearl</a:t>
            </a:r>
            <a:endParaRPr lang="en-US" sz="2800" dirty="0">
              <a:latin typeface="Helvetica Neue" panose="02000503000000020004" pitchFamily="2" charset="0"/>
            </a:endParaRPr>
          </a:p>
          <a:p>
            <a:r>
              <a:rPr lang="en-US" sz="2800" dirty="0">
                <a:effectLst/>
                <a:latin typeface="Helvetica Neue" panose="02000503000000020004" pitchFamily="2" charset="0"/>
              </a:rPr>
              <a:t>4 </a:t>
            </a:r>
            <a:r>
              <a:rPr lang="en-US" sz="2800" dirty="0">
                <a:latin typeface="Helvetica Neue" panose="02000503000000020004" pitchFamily="2" charset="0"/>
              </a:rPr>
              <a:t>–</a:t>
            </a:r>
            <a:r>
              <a:rPr lang="en-US" sz="2800" dirty="0">
                <a:effectLst/>
                <a:latin typeface="Helvetica Neue" panose="02000503000000020004" pitchFamily="2" charset="0"/>
              </a:rPr>
              <a:t> Morton</a:t>
            </a:r>
          </a:p>
          <a:p>
            <a:r>
              <a:rPr lang="en-US" sz="2800" dirty="0">
                <a:latin typeface="Helvetica Neue" panose="02000503000000020004" pitchFamily="2" charset="0"/>
              </a:rPr>
              <a:t>5 - </a:t>
            </a:r>
            <a:r>
              <a:rPr lang="en-US" sz="2800" dirty="0">
                <a:effectLst/>
                <a:latin typeface="Helvetica Neue" panose="02000503000000020004" pitchFamily="2" charset="0"/>
              </a:rPr>
              <a:t>Shipwreck</a:t>
            </a:r>
          </a:p>
          <a:p>
            <a:r>
              <a:rPr lang="en-US" sz="2800" dirty="0">
                <a:latin typeface="Helvetica Neue" panose="02000503000000020004" pitchFamily="2" charset="0"/>
              </a:rPr>
              <a:t>6</a:t>
            </a:r>
            <a:r>
              <a:rPr lang="en-US" sz="2800" dirty="0">
                <a:effectLst/>
                <a:latin typeface="Helvetica Neue" panose="02000503000000020004" pitchFamily="2" charset="0"/>
              </a:rPr>
              <a:t> - Dead Men Tell No Tales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3922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2E9F600C-C571-C489-CDC1-D63D25D8D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655" y="785761"/>
            <a:ext cx="1549400" cy="508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2540AF-18B5-8CA3-2EBC-31377A97F0CE}"/>
              </a:ext>
            </a:extLst>
          </p:cNvPr>
          <p:cNvSpPr txBox="1"/>
          <p:nvPr/>
        </p:nvSpPr>
        <p:spPr>
          <a:xfrm>
            <a:off x="4479233" y="1848433"/>
            <a:ext cx="7063409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 Neue" panose="02000503000000020004" pitchFamily="2" charset="0"/>
              </a:rPr>
              <a:t>1 – Wild Pony White - $20</a:t>
            </a:r>
            <a:endParaRPr lang="en-US" sz="2800" dirty="0">
              <a:effectLst/>
              <a:latin typeface="Helvetica Neue" panose="02000503000000020004" pitchFamily="2" charset="0"/>
            </a:endParaRPr>
          </a:p>
          <a:p>
            <a:r>
              <a:rPr lang="en-US" sz="2800" dirty="0">
                <a:effectLst/>
                <a:latin typeface="Helvetica Neue" panose="02000503000000020004" pitchFamily="2" charset="0"/>
              </a:rPr>
              <a:t>2 – </a:t>
            </a:r>
            <a:r>
              <a:rPr lang="en-US" sz="2800" dirty="0">
                <a:latin typeface="Helvetica Neue" panose="02000503000000020004" pitchFamily="2" charset="0"/>
              </a:rPr>
              <a:t>Triangle</a:t>
            </a:r>
            <a:endParaRPr lang="en-US" sz="2800" dirty="0">
              <a:effectLst/>
              <a:latin typeface="Helvetica Neue" panose="02000503000000020004" pitchFamily="2" charset="0"/>
            </a:endParaRPr>
          </a:p>
          <a:p>
            <a:r>
              <a:rPr lang="en-US" sz="2800" dirty="0">
                <a:effectLst/>
                <a:latin typeface="Helvetica Neue" panose="02000503000000020004" pitchFamily="2" charset="0"/>
              </a:rPr>
              <a:t>3 </a:t>
            </a:r>
            <a:r>
              <a:rPr lang="en-US" sz="2800" dirty="0">
                <a:latin typeface="Helvetica Neue" panose="02000503000000020004" pitchFamily="2" charset="0"/>
              </a:rPr>
              <a:t>–</a:t>
            </a:r>
            <a:r>
              <a:rPr lang="en-US" sz="2800" dirty="0">
                <a:effectLst/>
                <a:latin typeface="Helvetica Neue" panose="02000503000000020004" pitchFamily="2" charset="0"/>
              </a:rPr>
              <a:t> Pearl</a:t>
            </a:r>
            <a:endParaRPr lang="en-US" sz="2800" dirty="0">
              <a:latin typeface="Helvetica Neue" panose="02000503000000020004" pitchFamily="2" charset="0"/>
            </a:endParaRPr>
          </a:p>
          <a:p>
            <a:r>
              <a:rPr lang="en-US" sz="2800" dirty="0">
                <a:effectLst/>
                <a:latin typeface="Helvetica Neue" panose="02000503000000020004" pitchFamily="2" charset="0"/>
              </a:rPr>
              <a:t>4 </a:t>
            </a:r>
            <a:r>
              <a:rPr lang="en-US" sz="2800" dirty="0">
                <a:latin typeface="Helvetica Neue" panose="02000503000000020004" pitchFamily="2" charset="0"/>
              </a:rPr>
              <a:t>–</a:t>
            </a:r>
            <a:r>
              <a:rPr lang="en-US" sz="2800" dirty="0">
                <a:effectLst/>
                <a:latin typeface="Helvetica Neue" panose="02000503000000020004" pitchFamily="2" charset="0"/>
              </a:rPr>
              <a:t> Morton</a:t>
            </a:r>
          </a:p>
          <a:p>
            <a:r>
              <a:rPr lang="en-US" sz="2800" dirty="0">
                <a:latin typeface="Helvetica Neue" panose="02000503000000020004" pitchFamily="2" charset="0"/>
              </a:rPr>
              <a:t>5 - </a:t>
            </a:r>
            <a:r>
              <a:rPr lang="en-US" sz="2800" dirty="0">
                <a:effectLst/>
                <a:latin typeface="Helvetica Neue" panose="02000503000000020004" pitchFamily="2" charset="0"/>
              </a:rPr>
              <a:t>Shipwreck</a:t>
            </a:r>
          </a:p>
          <a:p>
            <a:r>
              <a:rPr lang="en-US" sz="2800" dirty="0">
                <a:latin typeface="Helvetica Neue" panose="02000503000000020004" pitchFamily="2" charset="0"/>
              </a:rPr>
              <a:t>6</a:t>
            </a:r>
            <a:r>
              <a:rPr lang="en-US" sz="2800" dirty="0">
                <a:effectLst/>
                <a:latin typeface="Helvetica Neue" panose="02000503000000020004" pitchFamily="2" charset="0"/>
              </a:rPr>
              <a:t> - Dead Men Tell No Tales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4454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2E9F600C-C571-C489-CDC1-D63D25D8D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655" y="785761"/>
            <a:ext cx="1549400" cy="508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2540AF-18B5-8CA3-2EBC-31377A97F0CE}"/>
              </a:ext>
            </a:extLst>
          </p:cNvPr>
          <p:cNvSpPr txBox="1"/>
          <p:nvPr/>
        </p:nvSpPr>
        <p:spPr>
          <a:xfrm>
            <a:off x="4479233" y="1848433"/>
            <a:ext cx="7063409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 Neue" panose="02000503000000020004" pitchFamily="2" charset="0"/>
              </a:rPr>
              <a:t>1 – Wild Pony White - $20</a:t>
            </a:r>
            <a:endParaRPr lang="en-US" sz="2800" dirty="0">
              <a:effectLst/>
              <a:latin typeface="Helvetica Neue" panose="02000503000000020004" pitchFamily="2" charset="0"/>
            </a:endParaRPr>
          </a:p>
          <a:p>
            <a:r>
              <a:rPr lang="en-US" sz="2800" dirty="0">
                <a:effectLst/>
                <a:latin typeface="Helvetica Neue" panose="02000503000000020004" pitchFamily="2" charset="0"/>
              </a:rPr>
              <a:t>2 – </a:t>
            </a:r>
            <a:r>
              <a:rPr lang="en-US" sz="2800" dirty="0">
                <a:latin typeface="Helvetica Neue" panose="02000503000000020004" pitchFamily="2" charset="0"/>
              </a:rPr>
              <a:t>Triangle - $30</a:t>
            </a:r>
            <a:endParaRPr lang="en-US" sz="2800" dirty="0">
              <a:effectLst/>
              <a:latin typeface="Helvetica Neue" panose="02000503000000020004" pitchFamily="2" charset="0"/>
            </a:endParaRPr>
          </a:p>
          <a:p>
            <a:r>
              <a:rPr lang="en-US" sz="2800" dirty="0">
                <a:effectLst/>
                <a:latin typeface="Helvetica Neue" panose="02000503000000020004" pitchFamily="2" charset="0"/>
              </a:rPr>
              <a:t>3 </a:t>
            </a:r>
            <a:r>
              <a:rPr lang="en-US" sz="2800" dirty="0">
                <a:latin typeface="Helvetica Neue" panose="02000503000000020004" pitchFamily="2" charset="0"/>
              </a:rPr>
              <a:t>–</a:t>
            </a:r>
            <a:r>
              <a:rPr lang="en-US" sz="2800" dirty="0">
                <a:effectLst/>
                <a:latin typeface="Helvetica Neue" panose="02000503000000020004" pitchFamily="2" charset="0"/>
              </a:rPr>
              <a:t> Pearl</a:t>
            </a:r>
            <a:endParaRPr lang="en-US" sz="2800" dirty="0">
              <a:latin typeface="Helvetica Neue" panose="02000503000000020004" pitchFamily="2" charset="0"/>
            </a:endParaRPr>
          </a:p>
          <a:p>
            <a:r>
              <a:rPr lang="en-US" sz="2800" dirty="0">
                <a:effectLst/>
                <a:latin typeface="Helvetica Neue" panose="02000503000000020004" pitchFamily="2" charset="0"/>
              </a:rPr>
              <a:t>4 </a:t>
            </a:r>
            <a:r>
              <a:rPr lang="en-US" sz="2800" dirty="0">
                <a:latin typeface="Helvetica Neue" panose="02000503000000020004" pitchFamily="2" charset="0"/>
              </a:rPr>
              <a:t>–</a:t>
            </a:r>
            <a:r>
              <a:rPr lang="en-US" sz="2800" dirty="0">
                <a:effectLst/>
                <a:latin typeface="Helvetica Neue" panose="02000503000000020004" pitchFamily="2" charset="0"/>
              </a:rPr>
              <a:t> Morton</a:t>
            </a:r>
          </a:p>
          <a:p>
            <a:r>
              <a:rPr lang="en-US" sz="2800" dirty="0">
                <a:latin typeface="Helvetica Neue" panose="02000503000000020004" pitchFamily="2" charset="0"/>
              </a:rPr>
              <a:t>5 - </a:t>
            </a:r>
            <a:r>
              <a:rPr lang="en-US" sz="2800" dirty="0">
                <a:effectLst/>
                <a:latin typeface="Helvetica Neue" panose="02000503000000020004" pitchFamily="2" charset="0"/>
              </a:rPr>
              <a:t>Shipwreck</a:t>
            </a:r>
          </a:p>
          <a:p>
            <a:r>
              <a:rPr lang="en-US" sz="2800" dirty="0">
                <a:latin typeface="Helvetica Neue" panose="02000503000000020004" pitchFamily="2" charset="0"/>
              </a:rPr>
              <a:t>6</a:t>
            </a:r>
            <a:r>
              <a:rPr lang="en-US" sz="2800" dirty="0">
                <a:effectLst/>
                <a:latin typeface="Helvetica Neue" panose="02000503000000020004" pitchFamily="2" charset="0"/>
              </a:rPr>
              <a:t> - Dead Men Tell No Tales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8759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2E9F600C-C571-C489-CDC1-D63D25D8D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655" y="785761"/>
            <a:ext cx="1549400" cy="508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2540AF-18B5-8CA3-2EBC-31377A97F0CE}"/>
              </a:ext>
            </a:extLst>
          </p:cNvPr>
          <p:cNvSpPr txBox="1"/>
          <p:nvPr/>
        </p:nvSpPr>
        <p:spPr>
          <a:xfrm>
            <a:off x="4479233" y="1848433"/>
            <a:ext cx="7063409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 Neue" panose="02000503000000020004" pitchFamily="2" charset="0"/>
              </a:rPr>
              <a:t>1 – Wild Pony White - $20</a:t>
            </a:r>
            <a:endParaRPr lang="en-US" sz="2800" dirty="0">
              <a:effectLst/>
              <a:latin typeface="Helvetica Neue" panose="02000503000000020004" pitchFamily="2" charset="0"/>
            </a:endParaRPr>
          </a:p>
          <a:p>
            <a:r>
              <a:rPr lang="en-US" sz="2800" dirty="0">
                <a:effectLst/>
                <a:latin typeface="Helvetica Neue" panose="02000503000000020004" pitchFamily="2" charset="0"/>
              </a:rPr>
              <a:t>2 – </a:t>
            </a:r>
            <a:r>
              <a:rPr lang="en-US" sz="2800" dirty="0">
                <a:latin typeface="Helvetica Neue" panose="02000503000000020004" pitchFamily="2" charset="0"/>
              </a:rPr>
              <a:t>Triangle - $30</a:t>
            </a:r>
            <a:endParaRPr lang="en-US" sz="2800" dirty="0">
              <a:effectLst/>
              <a:latin typeface="Helvetica Neue" panose="02000503000000020004" pitchFamily="2" charset="0"/>
            </a:endParaRPr>
          </a:p>
          <a:p>
            <a:r>
              <a:rPr lang="en-US" sz="2800" dirty="0">
                <a:effectLst/>
                <a:latin typeface="Helvetica Neue" panose="02000503000000020004" pitchFamily="2" charset="0"/>
              </a:rPr>
              <a:t>3 </a:t>
            </a:r>
            <a:r>
              <a:rPr lang="en-US" sz="2800" dirty="0">
                <a:latin typeface="Helvetica Neue" panose="02000503000000020004" pitchFamily="2" charset="0"/>
              </a:rPr>
              <a:t>–</a:t>
            </a:r>
            <a:r>
              <a:rPr lang="en-US" sz="2800" dirty="0">
                <a:effectLst/>
                <a:latin typeface="Helvetica Neue" panose="02000503000000020004" pitchFamily="2" charset="0"/>
              </a:rPr>
              <a:t> Pearl - $30</a:t>
            </a:r>
            <a:endParaRPr lang="en-US" sz="2800" dirty="0">
              <a:latin typeface="Helvetica Neue" panose="02000503000000020004" pitchFamily="2" charset="0"/>
            </a:endParaRPr>
          </a:p>
          <a:p>
            <a:r>
              <a:rPr lang="en-US" sz="2800" dirty="0">
                <a:effectLst/>
                <a:latin typeface="Helvetica Neue" panose="02000503000000020004" pitchFamily="2" charset="0"/>
              </a:rPr>
              <a:t>4 </a:t>
            </a:r>
            <a:r>
              <a:rPr lang="en-US" sz="2800" dirty="0">
                <a:latin typeface="Helvetica Neue" panose="02000503000000020004" pitchFamily="2" charset="0"/>
              </a:rPr>
              <a:t>–</a:t>
            </a:r>
            <a:r>
              <a:rPr lang="en-US" sz="2800" dirty="0">
                <a:effectLst/>
                <a:latin typeface="Helvetica Neue" panose="02000503000000020004" pitchFamily="2" charset="0"/>
              </a:rPr>
              <a:t> Morton</a:t>
            </a:r>
          </a:p>
          <a:p>
            <a:r>
              <a:rPr lang="en-US" sz="2800" dirty="0">
                <a:latin typeface="Helvetica Neue" panose="02000503000000020004" pitchFamily="2" charset="0"/>
              </a:rPr>
              <a:t>5 - </a:t>
            </a:r>
            <a:r>
              <a:rPr lang="en-US" sz="2800" dirty="0">
                <a:effectLst/>
                <a:latin typeface="Helvetica Neue" panose="02000503000000020004" pitchFamily="2" charset="0"/>
              </a:rPr>
              <a:t>Shipwreck</a:t>
            </a:r>
          </a:p>
          <a:p>
            <a:r>
              <a:rPr lang="en-US" sz="2800" dirty="0">
                <a:latin typeface="Helvetica Neue" panose="02000503000000020004" pitchFamily="2" charset="0"/>
              </a:rPr>
              <a:t>6</a:t>
            </a:r>
            <a:r>
              <a:rPr lang="en-US" sz="2800" dirty="0">
                <a:effectLst/>
                <a:latin typeface="Helvetica Neue" panose="02000503000000020004" pitchFamily="2" charset="0"/>
              </a:rPr>
              <a:t> - Dead Men Tell No Tales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424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map, text, atlas&#10;&#10;Description automatically generated">
            <a:extLst>
              <a:ext uri="{FF2B5EF4-FFF2-40B4-BE49-F238E27FC236}">
                <a16:creationId xmlns:a16="http://schemas.microsoft.com/office/drawing/2014/main" id="{607F15F4-A92A-04CB-0319-C24D15F29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228" y="1328254"/>
            <a:ext cx="10544380" cy="43989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2770FE-C7C4-F8FC-367C-6E5EAAB808C4}"/>
              </a:ext>
            </a:extLst>
          </p:cNvPr>
          <p:cNvSpPr txBox="1"/>
          <p:nvPr/>
        </p:nvSpPr>
        <p:spPr>
          <a:xfrm>
            <a:off x="996949" y="331304"/>
            <a:ext cx="10333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North Carolina Wineries</a:t>
            </a:r>
          </a:p>
        </p:txBody>
      </p:sp>
    </p:spTree>
    <p:extLst>
      <p:ext uri="{BB962C8B-B14F-4D97-AF65-F5344CB8AC3E}">
        <p14:creationId xmlns:p14="http://schemas.microsoft.com/office/powerpoint/2010/main" val="31182676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2E9F600C-C571-C489-CDC1-D63D25D8D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655" y="785761"/>
            <a:ext cx="1549400" cy="508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2540AF-18B5-8CA3-2EBC-31377A97F0CE}"/>
              </a:ext>
            </a:extLst>
          </p:cNvPr>
          <p:cNvSpPr txBox="1"/>
          <p:nvPr/>
        </p:nvSpPr>
        <p:spPr>
          <a:xfrm>
            <a:off x="4479233" y="1848433"/>
            <a:ext cx="7063409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 Neue" panose="02000503000000020004" pitchFamily="2" charset="0"/>
              </a:rPr>
              <a:t>1 – Wild Pony White - $20</a:t>
            </a:r>
            <a:endParaRPr lang="en-US" sz="2800" dirty="0">
              <a:effectLst/>
              <a:latin typeface="Helvetica Neue" panose="02000503000000020004" pitchFamily="2" charset="0"/>
            </a:endParaRPr>
          </a:p>
          <a:p>
            <a:r>
              <a:rPr lang="en-US" sz="2800" dirty="0">
                <a:effectLst/>
                <a:latin typeface="Helvetica Neue" panose="02000503000000020004" pitchFamily="2" charset="0"/>
              </a:rPr>
              <a:t>2 – </a:t>
            </a:r>
            <a:r>
              <a:rPr lang="en-US" sz="2800" dirty="0">
                <a:latin typeface="Helvetica Neue" panose="02000503000000020004" pitchFamily="2" charset="0"/>
              </a:rPr>
              <a:t>Triangle - $30</a:t>
            </a:r>
            <a:endParaRPr lang="en-US" sz="2800" dirty="0">
              <a:effectLst/>
              <a:latin typeface="Helvetica Neue" panose="02000503000000020004" pitchFamily="2" charset="0"/>
            </a:endParaRPr>
          </a:p>
          <a:p>
            <a:r>
              <a:rPr lang="en-US" sz="2800" dirty="0">
                <a:effectLst/>
                <a:latin typeface="Helvetica Neue" panose="02000503000000020004" pitchFamily="2" charset="0"/>
              </a:rPr>
              <a:t>3 </a:t>
            </a:r>
            <a:r>
              <a:rPr lang="en-US" sz="2800" dirty="0">
                <a:latin typeface="Helvetica Neue" panose="02000503000000020004" pitchFamily="2" charset="0"/>
              </a:rPr>
              <a:t>–</a:t>
            </a:r>
            <a:r>
              <a:rPr lang="en-US" sz="2800" dirty="0">
                <a:effectLst/>
                <a:latin typeface="Helvetica Neue" panose="02000503000000020004" pitchFamily="2" charset="0"/>
              </a:rPr>
              <a:t> Pearl - $30</a:t>
            </a:r>
            <a:endParaRPr lang="en-US" sz="2800" dirty="0">
              <a:latin typeface="Helvetica Neue" panose="02000503000000020004" pitchFamily="2" charset="0"/>
            </a:endParaRPr>
          </a:p>
          <a:p>
            <a:r>
              <a:rPr lang="en-US" sz="2800" dirty="0">
                <a:effectLst/>
                <a:latin typeface="Helvetica Neue" panose="02000503000000020004" pitchFamily="2" charset="0"/>
              </a:rPr>
              <a:t>4 </a:t>
            </a:r>
            <a:r>
              <a:rPr lang="en-US" sz="2800" dirty="0">
                <a:latin typeface="Helvetica Neue" panose="02000503000000020004" pitchFamily="2" charset="0"/>
              </a:rPr>
              <a:t>–</a:t>
            </a:r>
            <a:r>
              <a:rPr lang="en-US" sz="2800" dirty="0">
                <a:effectLst/>
                <a:latin typeface="Helvetica Neue" panose="02000503000000020004" pitchFamily="2" charset="0"/>
              </a:rPr>
              <a:t> Morton - $20</a:t>
            </a:r>
          </a:p>
          <a:p>
            <a:r>
              <a:rPr lang="en-US" sz="2800" dirty="0">
                <a:latin typeface="Helvetica Neue" panose="02000503000000020004" pitchFamily="2" charset="0"/>
              </a:rPr>
              <a:t>5 - </a:t>
            </a:r>
            <a:r>
              <a:rPr lang="en-US" sz="2800" dirty="0">
                <a:effectLst/>
                <a:latin typeface="Helvetica Neue" panose="02000503000000020004" pitchFamily="2" charset="0"/>
              </a:rPr>
              <a:t>Shipwreck</a:t>
            </a:r>
          </a:p>
          <a:p>
            <a:r>
              <a:rPr lang="en-US" sz="2800" dirty="0">
                <a:latin typeface="Helvetica Neue" panose="02000503000000020004" pitchFamily="2" charset="0"/>
              </a:rPr>
              <a:t>6</a:t>
            </a:r>
            <a:r>
              <a:rPr lang="en-US" sz="2800" dirty="0">
                <a:effectLst/>
                <a:latin typeface="Helvetica Neue" panose="02000503000000020004" pitchFamily="2" charset="0"/>
              </a:rPr>
              <a:t> - Dead Men Tell No Tales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9065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2E9F600C-C571-C489-CDC1-D63D25D8D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655" y="785761"/>
            <a:ext cx="1549400" cy="508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2540AF-18B5-8CA3-2EBC-31377A97F0CE}"/>
              </a:ext>
            </a:extLst>
          </p:cNvPr>
          <p:cNvSpPr txBox="1"/>
          <p:nvPr/>
        </p:nvSpPr>
        <p:spPr>
          <a:xfrm>
            <a:off x="4479233" y="1848433"/>
            <a:ext cx="7063409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 Neue" panose="02000503000000020004" pitchFamily="2" charset="0"/>
              </a:rPr>
              <a:t>1 – Wild Pony White - $20</a:t>
            </a:r>
            <a:endParaRPr lang="en-US" sz="2800" dirty="0">
              <a:effectLst/>
              <a:latin typeface="Helvetica Neue" panose="02000503000000020004" pitchFamily="2" charset="0"/>
            </a:endParaRPr>
          </a:p>
          <a:p>
            <a:r>
              <a:rPr lang="en-US" sz="2800" dirty="0">
                <a:effectLst/>
                <a:latin typeface="Helvetica Neue" panose="02000503000000020004" pitchFamily="2" charset="0"/>
              </a:rPr>
              <a:t>2 – </a:t>
            </a:r>
            <a:r>
              <a:rPr lang="en-US" sz="2800" dirty="0">
                <a:latin typeface="Helvetica Neue" panose="02000503000000020004" pitchFamily="2" charset="0"/>
              </a:rPr>
              <a:t>Triangle - $30</a:t>
            </a:r>
            <a:endParaRPr lang="en-US" sz="2800" dirty="0">
              <a:effectLst/>
              <a:latin typeface="Helvetica Neue" panose="02000503000000020004" pitchFamily="2" charset="0"/>
            </a:endParaRPr>
          </a:p>
          <a:p>
            <a:r>
              <a:rPr lang="en-US" sz="2800" dirty="0">
                <a:effectLst/>
                <a:latin typeface="Helvetica Neue" panose="02000503000000020004" pitchFamily="2" charset="0"/>
              </a:rPr>
              <a:t>3 </a:t>
            </a:r>
            <a:r>
              <a:rPr lang="en-US" sz="2800" dirty="0">
                <a:latin typeface="Helvetica Neue" panose="02000503000000020004" pitchFamily="2" charset="0"/>
              </a:rPr>
              <a:t>–</a:t>
            </a:r>
            <a:r>
              <a:rPr lang="en-US" sz="2800" dirty="0">
                <a:effectLst/>
                <a:latin typeface="Helvetica Neue" panose="02000503000000020004" pitchFamily="2" charset="0"/>
              </a:rPr>
              <a:t> Pearl - $30</a:t>
            </a:r>
            <a:endParaRPr lang="en-US" sz="2800" dirty="0">
              <a:latin typeface="Helvetica Neue" panose="02000503000000020004" pitchFamily="2" charset="0"/>
            </a:endParaRPr>
          </a:p>
          <a:p>
            <a:r>
              <a:rPr lang="en-US" sz="2800" dirty="0">
                <a:effectLst/>
                <a:latin typeface="Helvetica Neue" panose="02000503000000020004" pitchFamily="2" charset="0"/>
              </a:rPr>
              <a:t>4 </a:t>
            </a:r>
            <a:r>
              <a:rPr lang="en-US" sz="2800" dirty="0">
                <a:latin typeface="Helvetica Neue" panose="02000503000000020004" pitchFamily="2" charset="0"/>
              </a:rPr>
              <a:t>–</a:t>
            </a:r>
            <a:r>
              <a:rPr lang="en-US" sz="2800" dirty="0">
                <a:effectLst/>
                <a:latin typeface="Helvetica Neue" panose="02000503000000020004" pitchFamily="2" charset="0"/>
              </a:rPr>
              <a:t> Morton - $20</a:t>
            </a:r>
          </a:p>
          <a:p>
            <a:r>
              <a:rPr lang="en-US" sz="2800" dirty="0">
                <a:latin typeface="Helvetica Neue" panose="02000503000000020004" pitchFamily="2" charset="0"/>
              </a:rPr>
              <a:t>5 - </a:t>
            </a:r>
            <a:r>
              <a:rPr lang="en-US" sz="2800" dirty="0">
                <a:effectLst/>
                <a:latin typeface="Helvetica Neue" panose="02000503000000020004" pitchFamily="2" charset="0"/>
              </a:rPr>
              <a:t>Shipwreck - $30</a:t>
            </a:r>
          </a:p>
          <a:p>
            <a:r>
              <a:rPr lang="en-US" sz="2800" dirty="0">
                <a:latin typeface="Helvetica Neue" panose="02000503000000020004" pitchFamily="2" charset="0"/>
              </a:rPr>
              <a:t>6</a:t>
            </a:r>
            <a:r>
              <a:rPr lang="en-US" sz="2800" dirty="0">
                <a:effectLst/>
                <a:latin typeface="Helvetica Neue" panose="02000503000000020004" pitchFamily="2" charset="0"/>
              </a:rPr>
              <a:t> - Dead Men Tell No Tales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5970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2E9F600C-C571-C489-CDC1-D63D25D8D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655" y="785761"/>
            <a:ext cx="1549400" cy="508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2540AF-18B5-8CA3-2EBC-31377A97F0CE}"/>
              </a:ext>
            </a:extLst>
          </p:cNvPr>
          <p:cNvSpPr txBox="1"/>
          <p:nvPr/>
        </p:nvSpPr>
        <p:spPr>
          <a:xfrm>
            <a:off x="4479233" y="1848433"/>
            <a:ext cx="7063409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 Neue" panose="02000503000000020004" pitchFamily="2" charset="0"/>
              </a:rPr>
              <a:t>1 – Wild Pony White - $20</a:t>
            </a:r>
            <a:endParaRPr lang="en-US" sz="2800" dirty="0">
              <a:effectLst/>
              <a:latin typeface="Helvetica Neue" panose="02000503000000020004" pitchFamily="2" charset="0"/>
            </a:endParaRPr>
          </a:p>
          <a:p>
            <a:r>
              <a:rPr lang="en-US" sz="2800" dirty="0">
                <a:effectLst/>
                <a:latin typeface="Helvetica Neue" panose="02000503000000020004" pitchFamily="2" charset="0"/>
              </a:rPr>
              <a:t>2 – </a:t>
            </a:r>
            <a:r>
              <a:rPr lang="en-US" sz="2800" dirty="0">
                <a:latin typeface="Helvetica Neue" panose="02000503000000020004" pitchFamily="2" charset="0"/>
              </a:rPr>
              <a:t>Triangle - $30</a:t>
            </a:r>
            <a:endParaRPr lang="en-US" sz="2800" dirty="0">
              <a:effectLst/>
              <a:latin typeface="Helvetica Neue" panose="02000503000000020004" pitchFamily="2" charset="0"/>
            </a:endParaRPr>
          </a:p>
          <a:p>
            <a:r>
              <a:rPr lang="en-US" sz="2800" dirty="0">
                <a:effectLst/>
                <a:latin typeface="Helvetica Neue" panose="02000503000000020004" pitchFamily="2" charset="0"/>
              </a:rPr>
              <a:t>3 </a:t>
            </a:r>
            <a:r>
              <a:rPr lang="en-US" sz="2800" dirty="0">
                <a:latin typeface="Helvetica Neue" panose="02000503000000020004" pitchFamily="2" charset="0"/>
              </a:rPr>
              <a:t>–</a:t>
            </a:r>
            <a:r>
              <a:rPr lang="en-US" sz="2800" dirty="0">
                <a:effectLst/>
                <a:latin typeface="Helvetica Neue" panose="02000503000000020004" pitchFamily="2" charset="0"/>
              </a:rPr>
              <a:t> Pearl - $30</a:t>
            </a:r>
            <a:endParaRPr lang="en-US" sz="2800" dirty="0">
              <a:latin typeface="Helvetica Neue" panose="02000503000000020004" pitchFamily="2" charset="0"/>
            </a:endParaRPr>
          </a:p>
          <a:p>
            <a:r>
              <a:rPr lang="en-US" sz="2800" dirty="0">
                <a:effectLst/>
                <a:latin typeface="Helvetica Neue" panose="02000503000000020004" pitchFamily="2" charset="0"/>
              </a:rPr>
              <a:t>4 </a:t>
            </a:r>
            <a:r>
              <a:rPr lang="en-US" sz="2800" dirty="0">
                <a:latin typeface="Helvetica Neue" panose="02000503000000020004" pitchFamily="2" charset="0"/>
              </a:rPr>
              <a:t>–</a:t>
            </a:r>
            <a:r>
              <a:rPr lang="en-US" sz="2800" dirty="0">
                <a:effectLst/>
                <a:latin typeface="Helvetica Neue" panose="02000503000000020004" pitchFamily="2" charset="0"/>
              </a:rPr>
              <a:t> Morton - $20</a:t>
            </a:r>
          </a:p>
          <a:p>
            <a:r>
              <a:rPr lang="en-US" sz="2800" dirty="0">
                <a:latin typeface="Helvetica Neue" panose="02000503000000020004" pitchFamily="2" charset="0"/>
              </a:rPr>
              <a:t>5 - </a:t>
            </a:r>
            <a:r>
              <a:rPr lang="en-US" sz="2800" dirty="0">
                <a:effectLst/>
                <a:latin typeface="Helvetica Neue" panose="02000503000000020004" pitchFamily="2" charset="0"/>
              </a:rPr>
              <a:t>Shipwreck - $30</a:t>
            </a:r>
          </a:p>
          <a:p>
            <a:r>
              <a:rPr lang="en-US" sz="2800" dirty="0">
                <a:latin typeface="Helvetica Neue" panose="02000503000000020004" pitchFamily="2" charset="0"/>
              </a:rPr>
              <a:t>6</a:t>
            </a:r>
            <a:r>
              <a:rPr lang="en-US" sz="2800" dirty="0">
                <a:effectLst/>
                <a:latin typeface="Helvetica Neue" panose="02000503000000020004" pitchFamily="2" charset="0"/>
              </a:rPr>
              <a:t> - Dead Men Tell No Tales - $40</a:t>
            </a:r>
          </a:p>
          <a:p>
            <a:r>
              <a:rPr lang="en-US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2706505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2E9F600C-C571-C489-CDC1-D63D25D8D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655" y="785761"/>
            <a:ext cx="1549400" cy="508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2540AF-18B5-8CA3-2EBC-31377A97F0CE}"/>
              </a:ext>
            </a:extLst>
          </p:cNvPr>
          <p:cNvSpPr txBox="1"/>
          <p:nvPr/>
        </p:nvSpPr>
        <p:spPr>
          <a:xfrm>
            <a:off x="4479233" y="1848433"/>
            <a:ext cx="7063409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 Neue" panose="02000503000000020004" pitchFamily="2" charset="0"/>
              </a:rPr>
              <a:t>  ** Wild Flowers - </a:t>
            </a:r>
            <a:r>
              <a:rPr lang="en-US" sz="2800">
                <a:latin typeface="Helvetica Neue" panose="02000503000000020004" pitchFamily="2" charset="0"/>
              </a:rPr>
              <a:t>$25 (6/10/2023)</a:t>
            </a:r>
            <a:endParaRPr lang="en-US" sz="2800" dirty="0">
              <a:latin typeface="Helvetica Neue" panose="02000503000000020004" pitchFamily="2" charset="0"/>
            </a:endParaRPr>
          </a:p>
          <a:p>
            <a:r>
              <a:rPr lang="en-US" sz="2800" dirty="0">
                <a:latin typeface="Helvetica Neue" panose="02000503000000020004" pitchFamily="2" charset="0"/>
              </a:rPr>
              <a:t>1 – Wild Pony White - $20</a:t>
            </a:r>
            <a:endParaRPr lang="en-US" sz="2800" dirty="0">
              <a:effectLst/>
              <a:latin typeface="Helvetica Neue" panose="02000503000000020004" pitchFamily="2" charset="0"/>
            </a:endParaRPr>
          </a:p>
          <a:p>
            <a:r>
              <a:rPr lang="en-US" sz="2800" dirty="0">
                <a:effectLst/>
                <a:latin typeface="Helvetica Neue" panose="02000503000000020004" pitchFamily="2" charset="0"/>
              </a:rPr>
              <a:t>2 – </a:t>
            </a:r>
            <a:r>
              <a:rPr lang="en-US" sz="2800" dirty="0">
                <a:latin typeface="Helvetica Neue" panose="02000503000000020004" pitchFamily="2" charset="0"/>
              </a:rPr>
              <a:t>Triangle - $30</a:t>
            </a:r>
            <a:endParaRPr lang="en-US" sz="2800" dirty="0">
              <a:effectLst/>
              <a:latin typeface="Helvetica Neue" panose="02000503000000020004" pitchFamily="2" charset="0"/>
            </a:endParaRPr>
          </a:p>
          <a:p>
            <a:r>
              <a:rPr lang="en-US" sz="2800" dirty="0">
                <a:effectLst/>
                <a:latin typeface="Helvetica Neue" panose="02000503000000020004" pitchFamily="2" charset="0"/>
              </a:rPr>
              <a:t>3 </a:t>
            </a:r>
            <a:r>
              <a:rPr lang="en-US" sz="2800" dirty="0">
                <a:latin typeface="Helvetica Neue" panose="02000503000000020004" pitchFamily="2" charset="0"/>
              </a:rPr>
              <a:t>–</a:t>
            </a:r>
            <a:r>
              <a:rPr lang="en-US" sz="2800" dirty="0">
                <a:effectLst/>
                <a:latin typeface="Helvetica Neue" panose="02000503000000020004" pitchFamily="2" charset="0"/>
              </a:rPr>
              <a:t> Pearl - $30</a:t>
            </a:r>
            <a:endParaRPr lang="en-US" sz="2800" dirty="0">
              <a:latin typeface="Helvetica Neue" panose="02000503000000020004" pitchFamily="2" charset="0"/>
            </a:endParaRPr>
          </a:p>
          <a:p>
            <a:r>
              <a:rPr lang="en-US" sz="2800" dirty="0">
                <a:effectLst/>
                <a:latin typeface="Helvetica Neue" panose="02000503000000020004" pitchFamily="2" charset="0"/>
              </a:rPr>
              <a:t>4 </a:t>
            </a:r>
            <a:r>
              <a:rPr lang="en-US" sz="2800" dirty="0">
                <a:latin typeface="Helvetica Neue" panose="02000503000000020004" pitchFamily="2" charset="0"/>
              </a:rPr>
              <a:t>–</a:t>
            </a:r>
            <a:r>
              <a:rPr lang="en-US" sz="2800" dirty="0">
                <a:effectLst/>
                <a:latin typeface="Helvetica Neue" panose="02000503000000020004" pitchFamily="2" charset="0"/>
              </a:rPr>
              <a:t> Morton - $20</a:t>
            </a:r>
          </a:p>
          <a:p>
            <a:r>
              <a:rPr lang="en-US" sz="2800" dirty="0">
                <a:latin typeface="Helvetica Neue" panose="02000503000000020004" pitchFamily="2" charset="0"/>
              </a:rPr>
              <a:t>5 - </a:t>
            </a:r>
            <a:r>
              <a:rPr lang="en-US" sz="2800" dirty="0">
                <a:effectLst/>
                <a:latin typeface="Helvetica Neue" panose="02000503000000020004" pitchFamily="2" charset="0"/>
              </a:rPr>
              <a:t>Shipwreck - $30</a:t>
            </a:r>
          </a:p>
          <a:p>
            <a:r>
              <a:rPr lang="en-US" sz="2800" dirty="0">
                <a:latin typeface="Helvetica Neue" panose="02000503000000020004" pitchFamily="2" charset="0"/>
              </a:rPr>
              <a:t>6</a:t>
            </a:r>
            <a:r>
              <a:rPr lang="en-US" sz="2800" dirty="0">
                <a:effectLst/>
                <a:latin typeface="Helvetica Neue" panose="02000503000000020004" pitchFamily="2" charset="0"/>
              </a:rPr>
              <a:t> - Dead Men Tell No Tales - $40</a:t>
            </a:r>
          </a:p>
          <a:p>
            <a:r>
              <a:rPr lang="en-US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0207481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wine glass, drink, drinkware, tableware&#10;&#10;Description automatically generated">
            <a:extLst>
              <a:ext uri="{FF2B5EF4-FFF2-40B4-BE49-F238E27FC236}">
                <a16:creationId xmlns:a16="http://schemas.microsoft.com/office/drawing/2014/main" id="{BD9F6C39-C728-04E4-C3FD-BBA31FE00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7339" y="1261534"/>
            <a:ext cx="7606748" cy="491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9885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29B7E3-8770-0DA7-C3E3-EFDFDFC90ED7}"/>
              </a:ext>
            </a:extLst>
          </p:cNvPr>
          <p:cNvSpPr txBox="1"/>
          <p:nvPr/>
        </p:nvSpPr>
        <p:spPr>
          <a:xfrm>
            <a:off x="344557" y="556591"/>
            <a:ext cx="11184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Next Meeting - </a:t>
            </a: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Card </a:t>
            </a:r>
            <a:r>
              <a:rPr lang="en-US" sz="32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Bourdeaux</a:t>
            </a: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– 7/14 - Stricklands</a:t>
            </a:r>
            <a:endParaRPr lang="en-US" sz="3200" dirty="0"/>
          </a:p>
        </p:txBody>
      </p:sp>
      <p:pic>
        <p:nvPicPr>
          <p:cNvPr id="4" name="Picture 3" descr="A picture containing drink, outdoor, wine glass, tree&#10;&#10;Description automatically generated">
            <a:extLst>
              <a:ext uri="{FF2B5EF4-FFF2-40B4-BE49-F238E27FC236}">
                <a16:creationId xmlns:a16="http://schemas.microsoft.com/office/drawing/2014/main" id="{20B1B435-C93C-B00D-2CAA-A7D035B1D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383" y="1858312"/>
            <a:ext cx="6876222" cy="444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152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state of north carolina&#10;&#10;Description automatically generated">
            <a:extLst>
              <a:ext uri="{FF2B5EF4-FFF2-40B4-BE49-F238E27FC236}">
                <a16:creationId xmlns:a16="http://schemas.microsoft.com/office/drawing/2014/main" id="{C195212F-E2D7-B0BA-43FC-7C1A99E1E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812" y="943165"/>
            <a:ext cx="10660499" cy="4871847"/>
          </a:xfrm>
          <a:prstGeom prst="rect">
            <a:avLst/>
          </a:prstGeom>
        </p:spPr>
      </p:pic>
      <p:pic>
        <p:nvPicPr>
          <p:cNvPr id="6" name="Picture 5" descr="A logo for a winery&#10;&#10;Description automatically generated with low confidence">
            <a:extLst>
              <a:ext uri="{FF2B5EF4-FFF2-40B4-BE49-F238E27FC236}">
                <a16:creationId xmlns:a16="http://schemas.microsoft.com/office/drawing/2014/main" id="{567C87A6-5758-EC13-EDEA-678EAFEA1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2300" y="2062162"/>
            <a:ext cx="1663700" cy="4953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5CADE9-FA9E-5B3B-2143-E2FEE3F61F84}"/>
              </a:ext>
            </a:extLst>
          </p:cNvPr>
          <p:cNvSpPr txBox="1"/>
          <p:nvPr/>
        </p:nvSpPr>
        <p:spPr>
          <a:xfrm>
            <a:off x="556591" y="419945"/>
            <a:ext cx="11052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May 2023</a:t>
            </a:r>
          </a:p>
        </p:txBody>
      </p:sp>
    </p:spTree>
    <p:extLst>
      <p:ext uri="{BB962C8B-B14F-4D97-AF65-F5344CB8AC3E}">
        <p14:creationId xmlns:p14="http://schemas.microsoft.com/office/powerpoint/2010/main" val="2990980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state of north carolina&#10;&#10;Description automatically generated">
            <a:extLst>
              <a:ext uri="{FF2B5EF4-FFF2-40B4-BE49-F238E27FC236}">
                <a16:creationId xmlns:a16="http://schemas.microsoft.com/office/drawing/2014/main" id="{C195212F-E2D7-B0BA-43FC-7C1A99E1E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750" y="993076"/>
            <a:ext cx="10660499" cy="4871847"/>
          </a:xfrm>
          <a:prstGeom prst="rect">
            <a:avLst/>
          </a:prstGeom>
        </p:spPr>
      </p:pic>
      <p:pic>
        <p:nvPicPr>
          <p:cNvPr id="6" name="Picture 5" descr="A logo for a winery&#10;&#10;Description automatically generated with low confidence">
            <a:extLst>
              <a:ext uri="{FF2B5EF4-FFF2-40B4-BE49-F238E27FC236}">
                <a16:creationId xmlns:a16="http://schemas.microsoft.com/office/drawing/2014/main" id="{567C87A6-5758-EC13-EDEA-678EAFEA1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2300" y="2062162"/>
            <a:ext cx="1663700" cy="495300"/>
          </a:xfrm>
          <a:prstGeom prst="rect">
            <a:avLst/>
          </a:prstGeom>
        </p:spPr>
      </p:pic>
      <p:sp>
        <p:nvSpPr>
          <p:cNvPr id="2" name="Striped Right Arrow 1">
            <a:extLst>
              <a:ext uri="{FF2B5EF4-FFF2-40B4-BE49-F238E27FC236}">
                <a16:creationId xmlns:a16="http://schemas.microsoft.com/office/drawing/2014/main" id="{1E57D967-26A7-5925-EF66-D8DD45765E38}"/>
              </a:ext>
            </a:extLst>
          </p:cNvPr>
          <p:cNvSpPr/>
          <p:nvPr/>
        </p:nvSpPr>
        <p:spPr>
          <a:xfrm rot="10392029" flipH="1" flipV="1">
            <a:off x="6092459" y="1943154"/>
            <a:ext cx="4576148" cy="212030"/>
          </a:xfrm>
          <a:prstGeom prst="strip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596436-6252-7827-BBE2-D181DE5C5230}"/>
              </a:ext>
            </a:extLst>
          </p:cNvPr>
          <p:cNvSpPr txBox="1"/>
          <p:nvPr/>
        </p:nvSpPr>
        <p:spPr>
          <a:xfrm>
            <a:off x="556591" y="419945"/>
            <a:ext cx="11052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Fast Forward one Month</a:t>
            </a:r>
          </a:p>
        </p:txBody>
      </p:sp>
    </p:spTree>
    <p:extLst>
      <p:ext uri="{BB962C8B-B14F-4D97-AF65-F5344CB8AC3E}">
        <p14:creationId xmlns:p14="http://schemas.microsoft.com/office/powerpoint/2010/main" val="130752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state of north carolina&#10;&#10;Description automatically generated">
            <a:extLst>
              <a:ext uri="{FF2B5EF4-FFF2-40B4-BE49-F238E27FC236}">
                <a16:creationId xmlns:a16="http://schemas.microsoft.com/office/drawing/2014/main" id="{C195212F-E2D7-B0BA-43FC-7C1A99E1E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750" y="993076"/>
            <a:ext cx="10660499" cy="4871847"/>
          </a:xfrm>
          <a:prstGeom prst="rect">
            <a:avLst/>
          </a:prstGeom>
        </p:spPr>
      </p:pic>
      <p:pic>
        <p:nvPicPr>
          <p:cNvPr id="6" name="Picture 5" descr="A logo for a winery&#10;&#10;Description automatically generated with low confidence">
            <a:extLst>
              <a:ext uri="{FF2B5EF4-FFF2-40B4-BE49-F238E27FC236}">
                <a16:creationId xmlns:a16="http://schemas.microsoft.com/office/drawing/2014/main" id="{567C87A6-5758-EC13-EDEA-678EAFEA1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2300" y="2062162"/>
            <a:ext cx="1663700" cy="495300"/>
          </a:xfrm>
          <a:prstGeom prst="rect">
            <a:avLst/>
          </a:prstGeom>
        </p:spPr>
      </p:pic>
      <p:sp>
        <p:nvSpPr>
          <p:cNvPr id="2" name="Striped Right Arrow 1">
            <a:extLst>
              <a:ext uri="{FF2B5EF4-FFF2-40B4-BE49-F238E27FC236}">
                <a16:creationId xmlns:a16="http://schemas.microsoft.com/office/drawing/2014/main" id="{1E57D967-26A7-5925-EF66-D8DD45765E38}"/>
              </a:ext>
            </a:extLst>
          </p:cNvPr>
          <p:cNvSpPr/>
          <p:nvPr/>
        </p:nvSpPr>
        <p:spPr>
          <a:xfrm rot="10392029" flipH="1" flipV="1">
            <a:off x="6092459" y="1943154"/>
            <a:ext cx="4576148" cy="212030"/>
          </a:xfrm>
          <a:prstGeom prst="strip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font, bird&#10;&#10;Description automatically generated">
            <a:extLst>
              <a:ext uri="{FF2B5EF4-FFF2-40B4-BE49-F238E27FC236}">
                <a16:creationId xmlns:a16="http://schemas.microsoft.com/office/drawing/2014/main" id="{DE0C3B61-957E-D361-F1EE-09C3526661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2568" y="1502092"/>
            <a:ext cx="1318948" cy="4953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0AB2D8-23C1-ECE0-6F00-59CCFA3DCEB3}"/>
              </a:ext>
            </a:extLst>
          </p:cNvPr>
          <p:cNvSpPr txBox="1"/>
          <p:nvPr/>
        </p:nvSpPr>
        <p:spPr>
          <a:xfrm>
            <a:off x="556591" y="419945"/>
            <a:ext cx="11052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June 2023</a:t>
            </a:r>
          </a:p>
        </p:txBody>
      </p:sp>
    </p:spTree>
    <p:extLst>
      <p:ext uri="{BB962C8B-B14F-4D97-AF65-F5344CB8AC3E}">
        <p14:creationId xmlns:p14="http://schemas.microsoft.com/office/powerpoint/2010/main" val="1457049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580F57-28A4-6DD5-5374-FABB69313C8B}"/>
              </a:ext>
            </a:extLst>
          </p:cNvPr>
          <p:cNvSpPr txBox="1"/>
          <p:nvPr/>
        </p:nvSpPr>
        <p:spPr>
          <a:xfrm>
            <a:off x="3230677" y="2921168"/>
            <a:ext cx="6681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Why “Sanctuary?”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407680-EEF0-E23C-B317-1A22D0FE1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2466" y="3675281"/>
            <a:ext cx="2628900" cy="3098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58D6BA-CA3F-D505-97F8-530E04F22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9949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308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the united states&#10;&#10;Description automatically generated">
            <a:extLst>
              <a:ext uri="{FF2B5EF4-FFF2-40B4-BE49-F238E27FC236}">
                <a16:creationId xmlns:a16="http://schemas.microsoft.com/office/drawing/2014/main" id="{7CE96728-0082-5518-1AC1-E56849023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730" y="660398"/>
            <a:ext cx="9090992" cy="5681871"/>
          </a:xfrm>
          <a:prstGeom prst="rect">
            <a:avLst/>
          </a:prstGeom>
        </p:spPr>
      </p:pic>
      <p:pic>
        <p:nvPicPr>
          <p:cNvPr id="3" name="Picture 2" descr="A picture containing clipart, screenshot, graphics, cartoon&#10;&#10;Description automatically generated">
            <a:extLst>
              <a:ext uri="{FF2B5EF4-FFF2-40B4-BE49-F238E27FC236}">
                <a16:creationId xmlns:a16="http://schemas.microsoft.com/office/drawing/2014/main" id="{8E632DD7-F2E2-A5C1-B124-77A366160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808" y="3429000"/>
            <a:ext cx="1573696" cy="1573696"/>
          </a:xfrm>
          <a:prstGeom prst="rect">
            <a:avLst/>
          </a:prstGeom>
        </p:spPr>
      </p:pic>
      <p:pic>
        <p:nvPicPr>
          <p:cNvPr id="7" name="Picture 6" descr="A chocolate cake with a bottle and a glass of wine&#10;&#10;Description automatically generated with medium confidence">
            <a:extLst>
              <a:ext uri="{FF2B5EF4-FFF2-40B4-BE49-F238E27FC236}">
                <a16:creationId xmlns:a16="http://schemas.microsoft.com/office/drawing/2014/main" id="{86C319B0-6446-30AB-7EFE-F9A9B2C0A5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091" y="2540552"/>
            <a:ext cx="1388717" cy="13887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DC1488-AE7E-0FD3-8832-8D594F36932D}"/>
              </a:ext>
            </a:extLst>
          </p:cNvPr>
          <p:cNvSpPr txBox="1"/>
          <p:nvPr/>
        </p:nvSpPr>
        <p:spPr>
          <a:xfrm>
            <a:off x="556591" y="419945"/>
            <a:ext cx="11052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2008</a:t>
            </a:r>
          </a:p>
        </p:txBody>
      </p:sp>
    </p:spTree>
    <p:extLst>
      <p:ext uri="{BB962C8B-B14F-4D97-AF65-F5344CB8AC3E}">
        <p14:creationId xmlns:p14="http://schemas.microsoft.com/office/powerpoint/2010/main" val="13966720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4484</TotalTime>
  <Words>541</Words>
  <Application>Microsoft Macintosh PowerPoint</Application>
  <PresentationFormat>Widescreen</PresentationFormat>
  <Paragraphs>91</Paragraphs>
  <Slides>45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-webkit-standard</vt:lpstr>
      <vt:lpstr>Arial</vt:lpstr>
      <vt:lpstr>Calibri</vt:lpstr>
      <vt:lpstr>Calibri Light</vt:lpstr>
      <vt:lpstr>Helvetica 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Hyde, Michael</dc:creator>
  <cp:lastModifiedBy>Michael Hyde</cp:lastModifiedBy>
  <cp:revision>26</cp:revision>
  <cp:lastPrinted>2023-06-09T00:22:40Z</cp:lastPrinted>
  <dcterms:created xsi:type="dcterms:W3CDTF">2023-03-09T21:36:01Z</dcterms:created>
  <dcterms:modified xsi:type="dcterms:W3CDTF">2023-06-09T22:11:21Z</dcterms:modified>
</cp:coreProperties>
</file>