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05" r:id="rId2"/>
    <p:sldId id="306" r:id="rId3"/>
    <p:sldId id="307" r:id="rId4"/>
    <p:sldId id="257" r:id="rId5"/>
    <p:sldId id="260" r:id="rId6"/>
    <p:sldId id="261" r:id="rId7"/>
    <p:sldId id="264" r:id="rId8"/>
    <p:sldId id="265" r:id="rId9"/>
    <p:sldId id="295" r:id="rId10"/>
    <p:sldId id="258" r:id="rId11"/>
    <p:sldId id="259" r:id="rId12"/>
    <p:sldId id="262" r:id="rId13"/>
    <p:sldId id="293" r:id="rId14"/>
    <p:sldId id="292" r:id="rId15"/>
    <p:sldId id="291" r:id="rId16"/>
    <p:sldId id="288" r:id="rId17"/>
    <p:sldId id="290" r:id="rId18"/>
    <p:sldId id="289" r:id="rId19"/>
    <p:sldId id="272" r:id="rId20"/>
    <p:sldId id="266" r:id="rId21"/>
    <p:sldId id="267" r:id="rId22"/>
    <p:sldId id="294" r:id="rId23"/>
    <p:sldId id="268" r:id="rId24"/>
    <p:sldId id="269" r:id="rId25"/>
    <p:sldId id="271" r:id="rId26"/>
    <p:sldId id="270" r:id="rId27"/>
    <p:sldId id="273" r:id="rId28"/>
    <p:sldId id="274" r:id="rId29"/>
    <p:sldId id="276" r:id="rId30"/>
    <p:sldId id="277" r:id="rId31"/>
    <p:sldId id="278" r:id="rId32"/>
    <p:sldId id="279" r:id="rId33"/>
    <p:sldId id="287" r:id="rId34"/>
    <p:sldId id="296" r:id="rId35"/>
    <p:sldId id="297" r:id="rId36"/>
    <p:sldId id="298" r:id="rId37"/>
    <p:sldId id="299" r:id="rId38"/>
    <p:sldId id="300" r:id="rId39"/>
    <p:sldId id="301" r:id="rId40"/>
    <p:sldId id="280" r:id="rId41"/>
    <p:sldId id="281" r:id="rId42"/>
    <p:sldId id="302" r:id="rId43"/>
    <p:sldId id="303" r:id="rId44"/>
    <p:sldId id="256" r:id="rId45"/>
    <p:sldId id="2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9"/>
  </p:normalViewPr>
  <p:slideViewPr>
    <p:cSldViewPr snapToGrid="0">
      <p:cViewPr>
        <p:scale>
          <a:sx n="89" d="100"/>
          <a:sy n="89" d="100"/>
        </p:scale>
        <p:origin x="23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87C9C-D55A-DC4D-851E-47B7735EA8EA}" type="datetimeFigureOut">
              <a:rPr lang="en-US" smtClean="0"/>
              <a:t>3/10/23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0BC13-B557-1842-A3A1-734BBDE7E6ED}" type="slidenum">
              <a:rPr lang="en-US" smtClean="0"/>
              <a:t>‹#›</a:t>
            </a:fld>
            <a:endParaRPr lang="en-US"/>
          </a:p>
        </p:txBody>
      </p:sp>
    </p:spTree>
    <p:extLst>
      <p:ext uri="{BB962C8B-B14F-4D97-AF65-F5344CB8AC3E}">
        <p14:creationId xmlns:p14="http://schemas.microsoft.com/office/powerpoint/2010/main" val="224453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5"/>
          </p:nvPr>
        </p:nvSpPr>
        <p:spPr/>
        <p:txBody>
          <a:bodyPr/>
          <a:lstStyle/>
          <a:p>
            <a:fld id="{6B50BC13-B557-1842-A3A1-734BBDE7E6ED}" type="slidenum">
              <a:rPr lang="en-US" smtClean="0"/>
              <a:t>31</a:t>
            </a:fld>
            <a:endParaRPr lang="en-US"/>
          </a:p>
        </p:txBody>
      </p:sp>
    </p:spTree>
    <p:extLst>
      <p:ext uri="{BB962C8B-B14F-4D97-AF65-F5344CB8AC3E}">
        <p14:creationId xmlns:p14="http://schemas.microsoft.com/office/powerpoint/2010/main" val="350750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Vote!  Favorite White, Favorite Red, Favorite overall</a:t>
            </a:r>
          </a:p>
        </p:txBody>
      </p:sp>
      <p:sp>
        <p:nvSpPr>
          <p:cNvPr id="4" name="Slide Number Placeholder 3"/>
          <p:cNvSpPr>
            <a:spLocks noGrp="1"/>
          </p:cNvSpPr>
          <p:nvPr>
            <p:ph type="sldNum" sz="quarter" idx="5"/>
          </p:nvPr>
        </p:nvSpPr>
        <p:spPr/>
        <p:txBody>
          <a:bodyPr/>
          <a:lstStyle/>
          <a:p>
            <a:fld id="{6B50BC13-B557-1842-A3A1-734BBDE7E6ED}" type="slidenum">
              <a:rPr lang="en-US" smtClean="0"/>
              <a:t>32</a:t>
            </a:fld>
            <a:endParaRPr lang="en-US"/>
          </a:p>
        </p:txBody>
      </p:sp>
    </p:spTree>
    <p:extLst>
      <p:ext uri="{BB962C8B-B14F-4D97-AF65-F5344CB8AC3E}">
        <p14:creationId xmlns:p14="http://schemas.microsoft.com/office/powerpoint/2010/main" val="339613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BONUS!!!!!!</a:t>
            </a:r>
          </a:p>
        </p:txBody>
      </p:sp>
      <p:sp>
        <p:nvSpPr>
          <p:cNvPr id="4" name="Slide Number Placeholder 3"/>
          <p:cNvSpPr>
            <a:spLocks noGrp="1"/>
          </p:cNvSpPr>
          <p:nvPr>
            <p:ph type="sldNum" sz="quarter" idx="5"/>
          </p:nvPr>
        </p:nvSpPr>
        <p:spPr/>
        <p:txBody>
          <a:bodyPr/>
          <a:lstStyle/>
          <a:p>
            <a:fld id="{6B50BC13-B557-1842-A3A1-734BBDE7E6ED}" type="slidenum">
              <a:rPr lang="en-US" smtClean="0"/>
              <a:t>40</a:t>
            </a:fld>
            <a:endParaRPr lang="en-US"/>
          </a:p>
        </p:txBody>
      </p:sp>
    </p:spTree>
    <p:extLst>
      <p:ext uri="{BB962C8B-B14F-4D97-AF65-F5344CB8AC3E}">
        <p14:creationId xmlns:p14="http://schemas.microsoft.com/office/powerpoint/2010/main" val="204019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11A8-F15E-FF9A-C368-C42706C603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FC70A7-997D-0F13-29C7-0C93866FC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458010-3696-B67B-E248-8F15314B1BFA}"/>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5" name="Footer Placeholder 4">
            <a:extLst>
              <a:ext uri="{FF2B5EF4-FFF2-40B4-BE49-F238E27FC236}">
                <a16:creationId xmlns:a16="http://schemas.microsoft.com/office/drawing/2014/main" id="{9DCD71A0-B0C1-2EE5-51DB-A062E2CF8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473CD-E2FC-7F88-570E-CCCEF935A911}"/>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189913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5EE5E-CFD2-C9A5-68AA-CF441B4F43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581D3D-C2C6-BBDD-FA8A-55E374BDDA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54D1F-AA75-5567-E0A5-314813ABE704}"/>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5" name="Footer Placeholder 4">
            <a:extLst>
              <a:ext uri="{FF2B5EF4-FFF2-40B4-BE49-F238E27FC236}">
                <a16:creationId xmlns:a16="http://schemas.microsoft.com/office/drawing/2014/main" id="{918DACF4-4401-8247-2C21-59FD6329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D8297-D6A0-C57A-88A3-98F27933A15C}"/>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220881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2C1C91-44D7-49F7-1863-57DEE941A4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84DFE-70AC-7F71-C5E8-FE99D594F3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E7D-385F-5D22-1DD2-4A80D65D5011}"/>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5" name="Footer Placeholder 4">
            <a:extLst>
              <a:ext uri="{FF2B5EF4-FFF2-40B4-BE49-F238E27FC236}">
                <a16:creationId xmlns:a16="http://schemas.microsoft.com/office/drawing/2014/main" id="{7A62013E-B8BD-7888-05CD-8AD23289A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9F6FD-D717-2384-5401-B68D7FFBABB4}"/>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30811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0561-C738-5A14-9D00-DDC47ADA5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7980E6-7C10-E682-534E-CD8F459EB8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9D7F4-5B34-40A3-C96B-1D1D19604CE1}"/>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5" name="Footer Placeholder 4">
            <a:extLst>
              <a:ext uri="{FF2B5EF4-FFF2-40B4-BE49-F238E27FC236}">
                <a16:creationId xmlns:a16="http://schemas.microsoft.com/office/drawing/2014/main" id="{D8839D06-223E-7302-83ED-FF0CBFF44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7AC9D-910F-A32F-519C-791CED2F32BA}"/>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296086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1434-D7E5-38AB-AA57-1A683A854C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AD59B-9BFB-119A-52D7-7DF081573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6603E7-6837-6556-8653-7546329A4314}"/>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5" name="Footer Placeholder 4">
            <a:extLst>
              <a:ext uri="{FF2B5EF4-FFF2-40B4-BE49-F238E27FC236}">
                <a16:creationId xmlns:a16="http://schemas.microsoft.com/office/drawing/2014/main" id="{B19783D1-0362-CF9B-BF43-7A0A3C380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8FC96-C0C3-C6E9-5F13-CDD015B1A74A}"/>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120305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1F93-1AF2-A7C1-BCAD-CD3EFDC3F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EE486-CC41-6992-70AF-E570D75162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2331AA-46B8-D95D-9134-28B9B3CEC6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D7ADCF-E0F4-D76B-CE3C-E9FAE6F4C483}"/>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6" name="Footer Placeholder 5">
            <a:extLst>
              <a:ext uri="{FF2B5EF4-FFF2-40B4-BE49-F238E27FC236}">
                <a16:creationId xmlns:a16="http://schemas.microsoft.com/office/drawing/2014/main" id="{C1A763E6-C23B-0F56-791E-8B2BBB95E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09E81-E4D6-BA27-EE9B-440FD4A1660A}"/>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303508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579E-234D-4EAD-AE89-EFDD9A8F4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08E0E5-D897-6960-0E4C-5D348A0611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07D0FF-5031-2FB3-47A0-54C2BDD291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201F8F-C357-C673-6EFE-657943A45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30424-44ED-4BA1-F8DF-0595AC9E6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4773F-FC06-951A-EDB2-FB35C8DDB2F1}"/>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8" name="Footer Placeholder 7">
            <a:extLst>
              <a:ext uri="{FF2B5EF4-FFF2-40B4-BE49-F238E27FC236}">
                <a16:creationId xmlns:a16="http://schemas.microsoft.com/office/drawing/2014/main" id="{D2ED4738-16AE-2468-34D7-44D773FC2B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3F743-B36B-8001-A30B-35D969844C27}"/>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253889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675E-6A34-2DB2-2E5E-8B1B2073D4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EF0D5-6799-D20F-496D-45EBCDFD5FDE}"/>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4" name="Footer Placeholder 3">
            <a:extLst>
              <a:ext uri="{FF2B5EF4-FFF2-40B4-BE49-F238E27FC236}">
                <a16:creationId xmlns:a16="http://schemas.microsoft.com/office/drawing/2014/main" id="{D8ABA591-6FF3-113C-CA4D-404F0C7B2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208820-0603-F656-2A0D-F319CAF17634}"/>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25653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20A8A-944F-4EDB-3940-D5CC7FAA50E9}"/>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3" name="Footer Placeholder 2">
            <a:extLst>
              <a:ext uri="{FF2B5EF4-FFF2-40B4-BE49-F238E27FC236}">
                <a16:creationId xmlns:a16="http://schemas.microsoft.com/office/drawing/2014/main" id="{37249DD1-7B47-9435-E9CC-5D8BD148F0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DB8CC8-CA64-D913-EF90-FC2A98EFEC7C}"/>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121770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2C97-AE15-6F2A-27BC-52257BEA8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0410F-7D09-8869-FE26-7E8438945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B1307-E43F-E222-A85A-01326774B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2651B-B76A-1C0C-8642-CA0C6FA3E7D6}"/>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6" name="Footer Placeholder 5">
            <a:extLst>
              <a:ext uri="{FF2B5EF4-FFF2-40B4-BE49-F238E27FC236}">
                <a16:creationId xmlns:a16="http://schemas.microsoft.com/office/drawing/2014/main" id="{F93F4D95-73AC-CD99-50C5-6A77E46F0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2EF055-F227-BAF5-2615-452DB8C76997}"/>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2297686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4807-D19E-1E32-8E5C-CA793B311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3D3926-1DBE-1040-6A26-1A02F6E922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B9D46B-DCFC-26A5-CA82-D61D09AFF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AB9794-AB9D-0A0B-8946-6DEF1371B790}"/>
              </a:ext>
            </a:extLst>
          </p:cNvPr>
          <p:cNvSpPr>
            <a:spLocks noGrp="1"/>
          </p:cNvSpPr>
          <p:nvPr>
            <p:ph type="dt" sz="half" idx="10"/>
          </p:nvPr>
        </p:nvSpPr>
        <p:spPr/>
        <p:txBody>
          <a:bodyPr/>
          <a:lstStyle/>
          <a:p>
            <a:fld id="{3914D7E5-E4C5-6B45-9B45-234D16610474}" type="datetimeFigureOut">
              <a:rPr lang="en-US" smtClean="0"/>
              <a:t>3/9/23</a:t>
            </a:fld>
            <a:endParaRPr lang="en-US"/>
          </a:p>
        </p:txBody>
      </p:sp>
      <p:sp>
        <p:nvSpPr>
          <p:cNvPr id="6" name="Footer Placeholder 5">
            <a:extLst>
              <a:ext uri="{FF2B5EF4-FFF2-40B4-BE49-F238E27FC236}">
                <a16:creationId xmlns:a16="http://schemas.microsoft.com/office/drawing/2014/main" id="{90FA5902-6183-89B9-7EBB-06AB47E74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ACFD9-6A84-899D-6CE8-9E1CCA626480}"/>
              </a:ext>
            </a:extLst>
          </p:cNvPr>
          <p:cNvSpPr>
            <a:spLocks noGrp="1"/>
          </p:cNvSpPr>
          <p:nvPr>
            <p:ph type="sldNum" sz="quarter" idx="12"/>
          </p:nvPr>
        </p:nvSpPr>
        <p:spPr/>
        <p:txBody>
          <a:bodyPr/>
          <a:lstStyle/>
          <a:p>
            <a:fld id="{1FA9449C-3E49-B54F-8108-AFFE76C9BBA8}" type="slidenum">
              <a:rPr lang="en-US" smtClean="0"/>
              <a:t>‹#›</a:t>
            </a:fld>
            <a:endParaRPr lang="en-US"/>
          </a:p>
        </p:txBody>
      </p:sp>
    </p:spTree>
    <p:extLst>
      <p:ext uri="{BB962C8B-B14F-4D97-AF65-F5344CB8AC3E}">
        <p14:creationId xmlns:p14="http://schemas.microsoft.com/office/powerpoint/2010/main" val="177112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DA58C-4859-37C6-BD3E-19AAD0D81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13CFD3-D9C5-3909-6FAF-770E20474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FA73E-3275-895D-7710-881B4F708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4D7E5-E4C5-6B45-9B45-234D16610474}" type="datetimeFigureOut">
              <a:rPr lang="en-US" smtClean="0"/>
              <a:t>3/9/23</a:t>
            </a:fld>
            <a:endParaRPr lang="en-US"/>
          </a:p>
        </p:txBody>
      </p:sp>
      <p:sp>
        <p:nvSpPr>
          <p:cNvPr id="5" name="Footer Placeholder 4">
            <a:extLst>
              <a:ext uri="{FF2B5EF4-FFF2-40B4-BE49-F238E27FC236}">
                <a16:creationId xmlns:a16="http://schemas.microsoft.com/office/drawing/2014/main" id="{D8765FF9-9B50-903F-6777-9ED2D6D9D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2F931F-9F00-6B21-0DF0-01D8F9DD3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9449C-3E49-B54F-8108-AFFE76C9BBA8}" type="slidenum">
              <a:rPr lang="en-US" smtClean="0"/>
              <a:t>‹#›</a:t>
            </a:fld>
            <a:endParaRPr lang="en-US"/>
          </a:p>
        </p:txBody>
      </p:sp>
    </p:spTree>
    <p:extLst>
      <p:ext uri="{BB962C8B-B14F-4D97-AF65-F5344CB8AC3E}">
        <p14:creationId xmlns:p14="http://schemas.microsoft.com/office/powerpoint/2010/main" val="2303574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F514-17F9-2C7D-B2A0-CD982A736D7D}"/>
              </a:ext>
            </a:extLst>
          </p:cNvPr>
          <p:cNvSpPr>
            <a:spLocks noGrp="1"/>
          </p:cNvSpPr>
          <p:nvPr>
            <p:ph type="ctrTitle"/>
          </p:nvPr>
        </p:nvSpPr>
        <p:spPr>
          <a:xfrm>
            <a:off x="1524000" y="441863"/>
            <a:ext cx="9144000" cy="1325564"/>
          </a:xfrm>
        </p:spPr>
        <p:txBody>
          <a:bodyPr/>
          <a:lstStyle/>
          <a:p>
            <a:r>
              <a:rPr lang="en-US" dirty="0">
                <a:solidFill>
                  <a:srgbClr val="7030A0"/>
                </a:solidFill>
              </a:rPr>
              <a:t>KGWS WINE SOCIETY</a:t>
            </a:r>
          </a:p>
        </p:txBody>
      </p:sp>
      <p:sp>
        <p:nvSpPr>
          <p:cNvPr id="3" name="Subtitle 2">
            <a:extLst>
              <a:ext uri="{FF2B5EF4-FFF2-40B4-BE49-F238E27FC236}">
                <a16:creationId xmlns:a16="http://schemas.microsoft.com/office/drawing/2014/main" id="{88955283-1200-CF62-AF83-989D088E9BE9}"/>
              </a:ext>
            </a:extLst>
          </p:cNvPr>
          <p:cNvSpPr>
            <a:spLocks noGrp="1"/>
          </p:cNvSpPr>
          <p:nvPr>
            <p:ph type="subTitle" idx="1"/>
          </p:nvPr>
        </p:nvSpPr>
        <p:spPr>
          <a:xfrm>
            <a:off x="1404078" y="1865570"/>
            <a:ext cx="9144000" cy="538641"/>
          </a:xfrm>
        </p:spPr>
        <p:txBody>
          <a:bodyPr/>
          <a:lstStyle/>
          <a:p>
            <a:r>
              <a:rPr lang="en-US" dirty="0"/>
              <a:t>MARCH MEETING</a:t>
            </a:r>
          </a:p>
        </p:txBody>
      </p:sp>
      <p:pic>
        <p:nvPicPr>
          <p:cNvPr id="4" name="Picture 1" descr="page2image2893864464">
            <a:extLst>
              <a:ext uri="{FF2B5EF4-FFF2-40B4-BE49-F238E27FC236}">
                <a16:creationId xmlns:a16="http://schemas.microsoft.com/office/drawing/2014/main" id="{2643D6B4-B825-86B1-8BB9-AAC4699CA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380" y="34372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2741B8-FC2D-4DE4-FDE2-F630FDF1FE15}"/>
              </a:ext>
            </a:extLst>
          </p:cNvPr>
          <p:cNvSpPr txBox="1"/>
          <p:nvPr/>
        </p:nvSpPr>
        <p:spPr>
          <a:xfrm>
            <a:off x="2923082" y="2600498"/>
            <a:ext cx="6835514" cy="2677656"/>
          </a:xfrm>
          <a:prstGeom prst="rect">
            <a:avLst/>
          </a:prstGeom>
          <a:noFill/>
        </p:spPr>
        <p:txBody>
          <a:bodyPr wrap="square" rtlCol="0">
            <a:spAutoFit/>
          </a:bodyPr>
          <a:lstStyle/>
          <a:p>
            <a:r>
              <a:rPr lang="en-US" sz="2800" dirty="0"/>
              <a:t>OPEN SPOTS :</a:t>
            </a:r>
          </a:p>
          <a:p>
            <a:pPr marL="457200" indent="-457200">
              <a:buFont typeface="Arial" panose="020B0604020202020204" pitchFamily="34" charset="0"/>
              <a:buChar char="•"/>
            </a:pPr>
            <a:r>
              <a:rPr lang="en-US" sz="2800" dirty="0"/>
              <a:t>June and August for Wine presentations</a:t>
            </a:r>
          </a:p>
          <a:p>
            <a:pPr marL="457200" indent="-457200">
              <a:buFont typeface="Arial" panose="020B0604020202020204" pitchFamily="34" charset="0"/>
              <a:buChar char="•"/>
            </a:pPr>
            <a:r>
              <a:rPr lang="en-US" sz="2800" dirty="0"/>
              <a:t>A lot of spots open for food </a:t>
            </a:r>
          </a:p>
          <a:p>
            <a:pPr marL="457200" indent="-457200">
              <a:buFont typeface="Arial" panose="020B0604020202020204" pitchFamily="34" charset="0"/>
              <a:buChar char="•"/>
            </a:pPr>
            <a:r>
              <a:rPr lang="en-US" sz="2800" dirty="0"/>
              <a:t>New Members!</a:t>
            </a:r>
          </a:p>
          <a:p>
            <a:pPr marL="457200" indent="-457200">
              <a:buFont typeface="Arial" panose="020B0604020202020204" pitchFamily="34" charset="0"/>
              <a:buChar char="•"/>
            </a:pPr>
            <a:r>
              <a:rPr lang="en-US" sz="2800" dirty="0"/>
              <a:t>Dues</a:t>
            </a:r>
          </a:p>
          <a:p>
            <a:pPr marL="457200" indent="-457200">
              <a:buFont typeface="Arial" panose="020B0604020202020204" pitchFamily="34" charset="0"/>
              <a:buChar char="•"/>
            </a:pPr>
            <a:r>
              <a:rPr lang="en-US" sz="2800"/>
              <a:t>Password</a:t>
            </a:r>
            <a:endParaRPr lang="en-US" sz="2800" dirty="0"/>
          </a:p>
        </p:txBody>
      </p:sp>
    </p:spTree>
    <p:extLst>
      <p:ext uri="{BB962C8B-B14F-4D97-AF65-F5344CB8AC3E}">
        <p14:creationId xmlns:p14="http://schemas.microsoft.com/office/powerpoint/2010/main" val="4010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87BE26-AB26-3B17-E15A-F012083A9340}"/>
              </a:ext>
            </a:extLst>
          </p:cNvPr>
          <p:cNvGrpSpPr/>
          <p:nvPr/>
        </p:nvGrpSpPr>
        <p:grpSpPr>
          <a:xfrm>
            <a:off x="949411" y="474255"/>
            <a:ext cx="10293178" cy="5909490"/>
            <a:chOff x="0" y="1228444"/>
            <a:chExt cx="9144000" cy="4310343"/>
          </a:xfrm>
        </p:grpSpPr>
        <p:pic>
          <p:nvPicPr>
            <p:cNvPr id="5" name="Picture 4" descr="Map&#10;&#10;Description automatically generated">
              <a:extLst>
                <a:ext uri="{FF2B5EF4-FFF2-40B4-BE49-F238E27FC236}">
                  <a16:creationId xmlns:a16="http://schemas.microsoft.com/office/drawing/2014/main" id="{A39C336E-FA31-0B8C-E1BF-7AE4CC5DA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9212"/>
              <a:ext cx="9144000" cy="4219575"/>
            </a:xfrm>
            <a:prstGeom prst="rect">
              <a:avLst/>
            </a:prstGeom>
          </p:spPr>
        </p:pic>
        <p:cxnSp>
          <p:nvCxnSpPr>
            <p:cNvPr id="6" name="Straight Connector 5">
              <a:extLst>
                <a:ext uri="{FF2B5EF4-FFF2-40B4-BE49-F238E27FC236}">
                  <a16:creationId xmlns:a16="http://schemas.microsoft.com/office/drawing/2014/main" id="{B8BB5172-E81C-9B95-7D5D-C404B951B8DF}"/>
                </a:ext>
              </a:extLst>
            </p:cNvPr>
            <p:cNvCxnSpPr>
              <a:cxnSpLocks/>
            </p:cNvCxnSpPr>
            <p:nvPr/>
          </p:nvCxnSpPr>
          <p:spPr>
            <a:xfrm flipH="1">
              <a:off x="182071" y="2835955"/>
              <a:ext cx="88085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Star: 5 Points 8">
              <a:extLst>
                <a:ext uri="{FF2B5EF4-FFF2-40B4-BE49-F238E27FC236}">
                  <a16:creationId xmlns:a16="http://schemas.microsoft.com/office/drawing/2014/main" id="{406CCD00-3D10-BFC7-E75D-FDECE2680497}"/>
                </a:ext>
              </a:extLst>
            </p:cNvPr>
            <p:cNvSpPr/>
            <p:nvPr/>
          </p:nvSpPr>
          <p:spPr>
            <a:xfrm>
              <a:off x="6153993" y="2727016"/>
              <a:ext cx="182071" cy="137564"/>
            </a:xfrm>
            <a:prstGeom prst="star5">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5742C6-EF12-1DF6-57BC-0FC1A5F073CA}"/>
                </a:ext>
              </a:extLst>
            </p:cNvPr>
            <p:cNvSpPr txBox="1"/>
            <p:nvPr/>
          </p:nvSpPr>
          <p:spPr>
            <a:xfrm>
              <a:off x="6336064" y="2756858"/>
              <a:ext cx="667593" cy="107722"/>
            </a:xfrm>
            <a:prstGeom prst="rect">
              <a:avLst/>
            </a:prstGeom>
            <a:solidFill>
              <a:schemeClr val="bg1"/>
            </a:solidFill>
            <a:ln>
              <a:solidFill>
                <a:schemeClr val="bg1"/>
              </a:solidFill>
            </a:ln>
          </p:spPr>
          <p:txBody>
            <a:bodyPr wrap="square" lIns="0" tIns="0" rIns="0" bIns="0" rtlCol="0">
              <a:spAutoFit/>
            </a:bodyPr>
            <a:lstStyle/>
            <a:p>
              <a:pPr algn="ctr"/>
              <a:r>
                <a:rPr lang="en-US" sz="700" b="1" dirty="0"/>
                <a:t>Nashik, India</a:t>
              </a:r>
            </a:p>
          </p:txBody>
        </p:sp>
        <p:sp>
          <p:nvSpPr>
            <p:cNvPr id="9" name="Rectangle 8">
              <a:extLst>
                <a:ext uri="{FF2B5EF4-FFF2-40B4-BE49-F238E27FC236}">
                  <a16:creationId xmlns:a16="http://schemas.microsoft.com/office/drawing/2014/main" id="{CE2FC8AA-E4E8-0330-568F-F791EF02E87E}"/>
                </a:ext>
              </a:extLst>
            </p:cNvPr>
            <p:cNvSpPr/>
            <p:nvPr/>
          </p:nvSpPr>
          <p:spPr>
            <a:xfrm>
              <a:off x="8439992" y="5194890"/>
              <a:ext cx="590719" cy="343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05D40E-5C8D-FD8B-7AB1-1583A472A340}"/>
                </a:ext>
              </a:extLst>
            </p:cNvPr>
            <p:cNvSpPr/>
            <p:nvPr/>
          </p:nvSpPr>
          <p:spPr>
            <a:xfrm>
              <a:off x="182071" y="1228444"/>
              <a:ext cx="898216" cy="343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8330EFC1-B49D-9383-D569-1E8FB7188A65}"/>
              </a:ext>
            </a:extLst>
          </p:cNvPr>
          <p:cNvSpPr txBox="1"/>
          <p:nvPr/>
        </p:nvSpPr>
        <p:spPr>
          <a:xfrm>
            <a:off x="3314700" y="114300"/>
            <a:ext cx="5657850" cy="369332"/>
          </a:xfrm>
          <a:prstGeom prst="rect">
            <a:avLst/>
          </a:prstGeom>
          <a:noFill/>
        </p:spPr>
        <p:txBody>
          <a:bodyPr wrap="square" rtlCol="0">
            <a:spAutoFit/>
          </a:bodyPr>
          <a:lstStyle/>
          <a:p>
            <a:pPr algn="ctr"/>
            <a:r>
              <a:rPr lang="en-US" dirty="0"/>
              <a:t>Where?</a:t>
            </a:r>
          </a:p>
        </p:txBody>
      </p:sp>
    </p:spTree>
    <p:extLst>
      <p:ext uri="{BB962C8B-B14F-4D97-AF65-F5344CB8AC3E}">
        <p14:creationId xmlns:p14="http://schemas.microsoft.com/office/powerpoint/2010/main" val="395115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with medium confidence">
            <a:extLst>
              <a:ext uri="{FF2B5EF4-FFF2-40B4-BE49-F238E27FC236}">
                <a16:creationId xmlns:a16="http://schemas.microsoft.com/office/drawing/2014/main" id="{2C7B8361-7BB5-42CC-06AE-A432D59F0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92063"/>
            <a:ext cx="9144000" cy="4659991"/>
          </a:xfrm>
          <a:prstGeom prst="rect">
            <a:avLst/>
          </a:prstGeom>
        </p:spPr>
      </p:pic>
    </p:spTree>
    <p:extLst>
      <p:ext uri="{BB962C8B-B14F-4D97-AF65-F5344CB8AC3E}">
        <p14:creationId xmlns:p14="http://schemas.microsoft.com/office/powerpoint/2010/main" val="114717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ndiaWineRegion.bmp">
            <a:extLst>
              <a:ext uri="{FF2B5EF4-FFF2-40B4-BE49-F238E27FC236}">
                <a16:creationId xmlns:a16="http://schemas.microsoft.com/office/drawing/2014/main" id="{4050247E-5E27-6CD0-62F0-0708BE935D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42975" y="928687"/>
            <a:ext cx="4244975" cy="4495800"/>
          </a:xfrm>
          <a:prstGeom prst="rect">
            <a:avLst/>
          </a:prstGeom>
        </p:spPr>
      </p:pic>
      <p:pic>
        <p:nvPicPr>
          <p:cNvPr id="3" name="Picture 5" descr="IndiaWine region2.jpg">
            <a:extLst>
              <a:ext uri="{FF2B5EF4-FFF2-40B4-BE49-F238E27FC236}">
                <a16:creationId xmlns:a16="http://schemas.microsoft.com/office/drawing/2014/main" id="{4246EEF9-55CE-A168-2A7C-CA5F139C1B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633537"/>
            <a:ext cx="4351338"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981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grass, screenshot&#10;&#10;Description automatically generated">
            <a:extLst>
              <a:ext uri="{FF2B5EF4-FFF2-40B4-BE49-F238E27FC236}">
                <a16:creationId xmlns:a16="http://schemas.microsoft.com/office/drawing/2014/main" id="{7ED686B0-8B50-E6B6-B851-CA28AFFA5295}"/>
              </a:ext>
            </a:extLst>
          </p:cNvPr>
          <p:cNvPicPr>
            <a:picLocks noChangeAspect="1"/>
          </p:cNvPicPr>
          <p:nvPr/>
        </p:nvPicPr>
        <p:blipFill>
          <a:blip r:embed="rId2"/>
          <a:stretch>
            <a:fillRect/>
          </a:stretch>
        </p:blipFill>
        <p:spPr>
          <a:xfrm>
            <a:off x="781051" y="673237"/>
            <a:ext cx="9926278" cy="6000831"/>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8D12F589-252D-6961-8CD7-DE2F3FB9D744}"/>
              </a:ext>
            </a:extLst>
          </p:cNvPr>
          <p:cNvPicPr>
            <a:picLocks noChangeAspect="1"/>
          </p:cNvPicPr>
          <p:nvPr/>
        </p:nvPicPr>
        <p:blipFill>
          <a:blip r:embed="rId3"/>
          <a:stretch>
            <a:fillRect/>
          </a:stretch>
        </p:blipFill>
        <p:spPr>
          <a:xfrm>
            <a:off x="7452852" y="4380271"/>
            <a:ext cx="1867257" cy="1939836"/>
          </a:xfrm>
          <a:prstGeom prst="rect">
            <a:avLst/>
          </a:prstGeom>
        </p:spPr>
      </p:pic>
    </p:spTree>
    <p:extLst>
      <p:ext uri="{BB962C8B-B14F-4D97-AF65-F5344CB8AC3E}">
        <p14:creationId xmlns:p14="http://schemas.microsoft.com/office/powerpoint/2010/main" val="179116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with low confidence">
            <a:extLst>
              <a:ext uri="{FF2B5EF4-FFF2-40B4-BE49-F238E27FC236}">
                <a16:creationId xmlns:a16="http://schemas.microsoft.com/office/drawing/2014/main" id="{3ADB885F-9C0D-80E3-4265-FCE25E0E2BC4}"/>
              </a:ext>
            </a:extLst>
          </p:cNvPr>
          <p:cNvPicPr>
            <a:picLocks noChangeAspect="1"/>
          </p:cNvPicPr>
          <p:nvPr/>
        </p:nvPicPr>
        <p:blipFill>
          <a:blip r:embed="rId2"/>
          <a:stretch>
            <a:fillRect/>
          </a:stretch>
        </p:blipFill>
        <p:spPr>
          <a:xfrm>
            <a:off x="428317" y="249083"/>
            <a:ext cx="1866900" cy="1168400"/>
          </a:xfrm>
          <a:prstGeom prst="rect">
            <a:avLst/>
          </a:prstGeom>
        </p:spPr>
      </p:pic>
      <p:pic>
        <p:nvPicPr>
          <p:cNvPr id="6" name="Picture 5" descr="Text, letter&#10;&#10;Description automatically generated">
            <a:extLst>
              <a:ext uri="{FF2B5EF4-FFF2-40B4-BE49-F238E27FC236}">
                <a16:creationId xmlns:a16="http://schemas.microsoft.com/office/drawing/2014/main" id="{C36EAD5E-86CB-7BE4-3E9B-BB6564FCB151}"/>
              </a:ext>
            </a:extLst>
          </p:cNvPr>
          <p:cNvPicPr>
            <a:picLocks noChangeAspect="1"/>
          </p:cNvPicPr>
          <p:nvPr/>
        </p:nvPicPr>
        <p:blipFill>
          <a:blip r:embed="rId3"/>
          <a:stretch>
            <a:fillRect/>
          </a:stretch>
        </p:blipFill>
        <p:spPr>
          <a:xfrm>
            <a:off x="5991840" y="4390950"/>
            <a:ext cx="4674839" cy="1508404"/>
          </a:xfrm>
          <a:prstGeom prst="rect">
            <a:avLst/>
          </a:prstGeom>
        </p:spPr>
      </p:pic>
      <p:pic>
        <p:nvPicPr>
          <p:cNvPr id="10" name="Picture 9" descr="A person holding a tree branch&#10;&#10;Description automatically generated with low confidence">
            <a:extLst>
              <a:ext uri="{FF2B5EF4-FFF2-40B4-BE49-F238E27FC236}">
                <a16:creationId xmlns:a16="http://schemas.microsoft.com/office/drawing/2014/main" id="{02CD2B69-CDD3-9B93-7DF8-14591CF574B4}"/>
              </a:ext>
            </a:extLst>
          </p:cNvPr>
          <p:cNvPicPr>
            <a:picLocks noChangeAspect="1"/>
          </p:cNvPicPr>
          <p:nvPr/>
        </p:nvPicPr>
        <p:blipFill>
          <a:blip r:embed="rId4"/>
          <a:stretch>
            <a:fillRect/>
          </a:stretch>
        </p:blipFill>
        <p:spPr>
          <a:xfrm>
            <a:off x="582253" y="1758670"/>
            <a:ext cx="4519152" cy="4285403"/>
          </a:xfrm>
          <a:prstGeom prst="rect">
            <a:avLst/>
          </a:prstGeom>
        </p:spPr>
      </p:pic>
      <p:pic>
        <p:nvPicPr>
          <p:cNvPr id="17" name="Picture 16">
            <a:extLst>
              <a:ext uri="{FF2B5EF4-FFF2-40B4-BE49-F238E27FC236}">
                <a16:creationId xmlns:a16="http://schemas.microsoft.com/office/drawing/2014/main" id="{94DE1516-3FE3-04E7-527A-206428C10718}"/>
              </a:ext>
            </a:extLst>
          </p:cNvPr>
          <p:cNvPicPr>
            <a:picLocks noChangeAspect="1"/>
          </p:cNvPicPr>
          <p:nvPr/>
        </p:nvPicPr>
        <p:blipFill>
          <a:blip r:embed="rId5"/>
          <a:stretch>
            <a:fillRect/>
          </a:stretch>
        </p:blipFill>
        <p:spPr>
          <a:xfrm>
            <a:off x="5991840" y="1938956"/>
            <a:ext cx="5072215" cy="1508404"/>
          </a:xfrm>
          <a:prstGeom prst="rect">
            <a:avLst/>
          </a:prstGeom>
        </p:spPr>
      </p:pic>
    </p:spTree>
    <p:extLst>
      <p:ext uri="{BB962C8B-B14F-4D97-AF65-F5344CB8AC3E}">
        <p14:creationId xmlns:p14="http://schemas.microsoft.com/office/powerpoint/2010/main" val="513679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with low confidence">
            <a:extLst>
              <a:ext uri="{FF2B5EF4-FFF2-40B4-BE49-F238E27FC236}">
                <a16:creationId xmlns:a16="http://schemas.microsoft.com/office/drawing/2014/main" id="{3ADB885F-9C0D-80E3-4265-FCE25E0E2BC4}"/>
              </a:ext>
            </a:extLst>
          </p:cNvPr>
          <p:cNvPicPr>
            <a:picLocks noChangeAspect="1"/>
          </p:cNvPicPr>
          <p:nvPr/>
        </p:nvPicPr>
        <p:blipFill>
          <a:blip r:embed="rId2"/>
          <a:stretch>
            <a:fillRect/>
          </a:stretch>
        </p:blipFill>
        <p:spPr>
          <a:xfrm>
            <a:off x="428317" y="249083"/>
            <a:ext cx="1866900" cy="1168400"/>
          </a:xfrm>
          <a:prstGeom prst="rect">
            <a:avLst/>
          </a:prstGeom>
        </p:spPr>
      </p:pic>
      <p:pic>
        <p:nvPicPr>
          <p:cNvPr id="7" name="Picture 6">
            <a:extLst>
              <a:ext uri="{FF2B5EF4-FFF2-40B4-BE49-F238E27FC236}">
                <a16:creationId xmlns:a16="http://schemas.microsoft.com/office/drawing/2014/main" id="{D17C7BBD-203F-F3D2-B1AD-8E50E03E8A14}"/>
              </a:ext>
            </a:extLst>
          </p:cNvPr>
          <p:cNvPicPr>
            <a:picLocks noChangeAspect="1"/>
          </p:cNvPicPr>
          <p:nvPr/>
        </p:nvPicPr>
        <p:blipFill>
          <a:blip r:embed="rId3"/>
          <a:stretch>
            <a:fillRect/>
          </a:stretch>
        </p:blipFill>
        <p:spPr>
          <a:xfrm>
            <a:off x="5143500" y="548557"/>
            <a:ext cx="1905000" cy="292100"/>
          </a:xfrm>
          <a:prstGeom prst="rect">
            <a:avLst/>
          </a:prstGeom>
        </p:spPr>
      </p:pic>
      <p:pic>
        <p:nvPicPr>
          <p:cNvPr id="9" name="Picture 8" descr="A person drinking from a glass&#10;&#10;Description automatically generated with medium confidence">
            <a:extLst>
              <a:ext uri="{FF2B5EF4-FFF2-40B4-BE49-F238E27FC236}">
                <a16:creationId xmlns:a16="http://schemas.microsoft.com/office/drawing/2014/main" id="{B0155B2A-8240-7D41-B7A9-3B076B68FCAA}"/>
              </a:ext>
            </a:extLst>
          </p:cNvPr>
          <p:cNvPicPr>
            <a:picLocks noChangeAspect="1"/>
          </p:cNvPicPr>
          <p:nvPr/>
        </p:nvPicPr>
        <p:blipFill>
          <a:blip r:embed="rId4"/>
          <a:stretch>
            <a:fillRect/>
          </a:stretch>
        </p:blipFill>
        <p:spPr>
          <a:xfrm>
            <a:off x="2092017" y="3820507"/>
            <a:ext cx="7772400" cy="2773828"/>
          </a:xfrm>
          <a:prstGeom prst="rect">
            <a:avLst/>
          </a:prstGeom>
        </p:spPr>
      </p:pic>
      <p:pic>
        <p:nvPicPr>
          <p:cNvPr id="11" name="Picture 10" descr="A person holding a microphone&#10;&#10;Description automatically generated with low confidence">
            <a:extLst>
              <a:ext uri="{FF2B5EF4-FFF2-40B4-BE49-F238E27FC236}">
                <a16:creationId xmlns:a16="http://schemas.microsoft.com/office/drawing/2014/main" id="{37A98297-F48D-0C49-1EAF-FD69CF87E5D0}"/>
              </a:ext>
            </a:extLst>
          </p:cNvPr>
          <p:cNvPicPr>
            <a:picLocks noChangeAspect="1"/>
          </p:cNvPicPr>
          <p:nvPr/>
        </p:nvPicPr>
        <p:blipFill>
          <a:blip r:embed="rId5"/>
          <a:stretch>
            <a:fillRect/>
          </a:stretch>
        </p:blipFill>
        <p:spPr>
          <a:xfrm>
            <a:off x="2092017" y="1132592"/>
            <a:ext cx="7772400" cy="2687915"/>
          </a:xfrm>
          <a:prstGeom prst="rect">
            <a:avLst/>
          </a:prstGeom>
        </p:spPr>
      </p:pic>
    </p:spTree>
    <p:extLst>
      <p:ext uri="{BB962C8B-B14F-4D97-AF65-F5344CB8AC3E}">
        <p14:creationId xmlns:p14="http://schemas.microsoft.com/office/powerpoint/2010/main" val="2596878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with low confidence">
            <a:extLst>
              <a:ext uri="{FF2B5EF4-FFF2-40B4-BE49-F238E27FC236}">
                <a16:creationId xmlns:a16="http://schemas.microsoft.com/office/drawing/2014/main" id="{3ADB885F-9C0D-80E3-4265-FCE25E0E2BC4}"/>
              </a:ext>
            </a:extLst>
          </p:cNvPr>
          <p:cNvPicPr>
            <a:picLocks noChangeAspect="1"/>
          </p:cNvPicPr>
          <p:nvPr/>
        </p:nvPicPr>
        <p:blipFill>
          <a:blip r:embed="rId2"/>
          <a:stretch>
            <a:fillRect/>
          </a:stretch>
        </p:blipFill>
        <p:spPr>
          <a:xfrm>
            <a:off x="428317" y="249083"/>
            <a:ext cx="1866900" cy="1168400"/>
          </a:xfrm>
          <a:prstGeom prst="rect">
            <a:avLst/>
          </a:prstGeom>
        </p:spPr>
      </p:pic>
      <p:pic>
        <p:nvPicPr>
          <p:cNvPr id="7" name="Picture 6">
            <a:extLst>
              <a:ext uri="{FF2B5EF4-FFF2-40B4-BE49-F238E27FC236}">
                <a16:creationId xmlns:a16="http://schemas.microsoft.com/office/drawing/2014/main" id="{D17C7BBD-203F-F3D2-B1AD-8E50E03E8A14}"/>
              </a:ext>
            </a:extLst>
          </p:cNvPr>
          <p:cNvPicPr>
            <a:picLocks noChangeAspect="1"/>
          </p:cNvPicPr>
          <p:nvPr/>
        </p:nvPicPr>
        <p:blipFill>
          <a:blip r:embed="rId3"/>
          <a:stretch>
            <a:fillRect/>
          </a:stretch>
        </p:blipFill>
        <p:spPr>
          <a:xfrm>
            <a:off x="5143500" y="548557"/>
            <a:ext cx="1905000" cy="292100"/>
          </a:xfrm>
          <a:prstGeom prst="rect">
            <a:avLst/>
          </a:prstGeom>
        </p:spPr>
      </p:pic>
      <p:pic>
        <p:nvPicPr>
          <p:cNvPr id="9" name="Picture 8" descr="A person drinking from a glass&#10;&#10;Description automatically generated with medium confidence">
            <a:extLst>
              <a:ext uri="{FF2B5EF4-FFF2-40B4-BE49-F238E27FC236}">
                <a16:creationId xmlns:a16="http://schemas.microsoft.com/office/drawing/2014/main" id="{B0155B2A-8240-7D41-B7A9-3B076B68FCAA}"/>
              </a:ext>
            </a:extLst>
          </p:cNvPr>
          <p:cNvPicPr>
            <a:picLocks noChangeAspect="1"/>
          </p:cNvPicPr>
          <p:nvPr/>
        </p:nvPicPr>
        <p:blipFill>
          <a:blip r:embed="rId4"/>
          <a:stretch>
            <a:fillRect/>
          </a:stretch>
        </p:blipFill>
        <p:spPr>
          <a:xfrm>
            <a:off x="2092017" y="3820507"/>
            <a:ext cx="7772400" cy="2773828"/>
          </a:xfrm>
          <a:prstGeom prst="rect">
            <a:avLst/>
          </a:prstGeom>
        </p:spPr>
      </p:pic>
      <p:pic>
        <p:nvPicPr>
          <p:cNvPr id="11" name="Picture 10" descr="A person holding a microphone&#10;&#10;Description automatically generated with low confidence">
            <a:extLst>
              <a:ext uri="{FF2B5EF4-FFF2-40B4-BE49-F238E27FC236}">
                <a16:creationId xmlns:a16="http://schemas.microsoft.com/office/drawing/2014/main" id="{37A98297-F48D-0C49-1EAF-FD69CF87E5D0}"/>
              </a:ext>
            </a:extLst>
          </p:cNvPr>
          <p:cNvPicPr>
            <a:picLocks noChangeAspect="1"/>
          </p:cNvPicPr>
          <p:nvPr/>
        </p:nvPicPr>
        <p:blipFill>
          <a:blip r:embed="rId5"/>
          <a:stretch>
            <a:fillRect/>
          </a:stretch>
        </p:blipFill>
        <p:spPr>
          <a:xfrm>
            <a:off x="2092017" y="1132592"/>
            <a:ext cx="7772400" cy="2687915"/>
          </a:xfrm>
          <a:prstGeom prst="rect">
            <a:avLst/>
          </a:prstGeom>
        </p:spPr>
      </p:pic>
    </p:spTree>
    <p:extLst>
      <p:ext uri="{BB962C8B-B14F-4D97-AF65-F5344CB8AC3E}">
        <p14:creationId xmlns:p14="http://schemas.microsoft.com/office/powerpoint/2010/main" val="1470080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with low confidence">
            <a:extLst>
              <a:ext uri="{FF2B5EF4-FFF2-40B4-BE49-F238E27FC236}">
                <a16:creationId xmlns:a16="http://schemas.microsoft.com/office/drawing/2014/main" id="{3ADB885F-9C0D-80E3-4265-FCE25E0E2BC4}"/>
              </a:ext>
            </a:extLst>
          </p:cNvPr>
          <p:cNvPicPr>
            <a:picLocks noChangeAspect="1"/>
          </p:cNvPicPr>
          <p:nvPr/>
        </p:nvPicPr>
        <p:blipFill>
          <a:blip r:embed="rId2"/>
          <a:stretch>
            <a:fillRect/>
          </a:stretch>
        </p:blipFill>
        <p:spPr>
          <a:xfrm>
            <a:off x="428317" y="249083"/>
            <a:ext cx="1866900" cy="1168400"/>
          </a:xfrm>
          <a:prstGeom prst="rect">
            <a:avLst/>
          </a:prstGeom>
        </p:spPr>
      </p:pic>
      <p:pic>
        <p:nvPicPr>
          <p:cNvPr id="4" name="Picture 3">
            <a:extLst>
              <a:ext uri="{FF2B5EF4-FFF2-40B4-BE49-F238E27FC236}">
                <a16:creationId xmlns:a16="http://schemas.microsoft.com/office/drawing/2014/main" id="{425B8EE0-2007-D10B-C8D1-8052B9811151}"/>
              </a:ext>
            </a:extLst>
          </p:cNvPr>
          <p:cNvPicPr>
            <a:picLocks noChangeAspect="1"/>
          </p:cNvPicPr>
          <p:nvPr/>
        </p:nvPicPr>
        <p:blipFill>
          <a:blip r:embed="rId3"/>
          <a:stretch>
            <a:fillRect/>
          </a:stretch>
        </p:blipFill>
        <p:spPr>
          <a:xfrm>
            <a:off x="5014861" y="531760"/>
            <a:ext cx="1955800" cy="279400"/>
          </a:xfrm>
          <a:prstGeom prst="rect">
            <a:avLst/>
          </a:prstGeom>
        </p:spPr>
      </p:pic>
      <p:pic>
        <p:nvPicPr>
          <p:cNvPr id="6" name="Picture 5" descr="Text, letter&#10;&#10;Description automatically generated">
            <a:extLst>
              <a:ext uri="{FF2B5EF4-FFF2-40B4-BE49-F238E27FC236}">
                <a16:creationId xmlns:a16="http://schemas.microsoft.com/office/drawing/2014/main" id="{148AE27A-E1A7-79F9-D76D-BE87860C686E}"/>
              </a:ext>
            </a:extLst>
          </p:cNvPr>
          <p:cNvPicPr>
            <a:picLocks noChangeAspect="1"/>
          </p:cNvPicPr>
          <p:nvPr/>
        </p:nvPicPr>
        <p:blipFill>
          <a:blip r:embed="rId4"/>
          <a:stretch>
            <a:fillRect/>
          </a:stretch>
        </p:blipFill>
        <p:spPr>
          <a:xfrm>
            <a:off x="2705100" y="1008831"/>
            <a:ext cx="6781800" cy="5194300"/>
          </a:xfrm>
          <a:prstGeom prst="rect">
            <a:avLst/>
          </a:prstGeom>
        </p:spPr>
      </p:pic>
    </p:spTree>
    <p:extLst>
      <p:ext uri="{BB962C8B-B14F-4D97-AF65-F5344CB8AC3E}">
        <p14:creationId xmlns:p14="http://schemas.microsoft.com/office/powerpoint/2010/main" val="559531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with low confidence">
            <a:extLst>
              <a:ext uri="{FF2B5EF4-FFF2-40B4-BE49-F238E27FC236}">
                <a16:creationId xmlns:a16="http://schemas.microsoft.com/office/drawing/2014/main" id="{3ADB885F-9C0D-80E3-4265-FCE25E0E2BC4}"/>
              </a:ext>
            </a:extLst>
          </p:cNvPr>
          <p:cNvPicPr>
            <a:picLocks noChangeAspect="1"/>
          </p:cNvPicPr>
          <p:nvPr/>
        </p:nvPicPr>
        <p:blipFill>
          <a:blip r:embed="rId2"/>
          <a:stretch>
            <a:fillRect/>
          </a:stretch>
        </p:blipFill>
        <p:spPr>
          <a:xfrm>
            <a:off x="118601" y="383458"/>
            <a:ext cx="1866900" cy="1168400"/>
          </a:xfrm>
          <a:prstGeom prst="rect">
            <a:avLst/>
          </a:prstGeom>
        </p:spPr>
      </p:pic>
      <p:pic>
        <p:nvPicPr>
          <p:cNvPr id="4" name="Picture 3" descr="Text, letter&#10;&#10;Description automatically generated">
            <a:extLst>
              <a:ext uri="{FF2B5EF4-FFF2-40B4-BE49-F238E27FC236}">
                <a16:creationId xmlns:a16="http://schemas.microsoft.com/office/drawing/2014/main" id="{7301CE6D-A166-0236-8C0D-DA54A432A074}"/>
              </a:ext>
            </a:extLst>
          </p:cNvPr>
          <p:cNvPicPr>
            <a:picLocks noChangeAspect="1"/>
          </p:cNvPicPr>
          <p:nvPr/>
        </p:nvPicPr>
        <p:blipFill>
          <a:blip r:embed="rId3"/>
          <a:stretch>
            <a:fillRect/>
          </a:stretch>
        </p:blipFill>
        <p:spPr>
          <a:xfrm>
            <a:off x="1985501" y="1044678"/>
            <a:ext cx="8943053" cy="5468255"/>
          </a:xfrm>
          <a:prstGeom prst="rect">
            <a:avLst/>
          </a:prstGeom>
        </p:spPr>
      </p:pic>
    </p:spTree>
    <p:extLst>
      <p:ext uri="{BB962C8B-B14F-4D97-AF65-F5344CB8AC3E}">
        <p14:creationId xmlns:p14="http://schemas.microsoft.com/office/powerpoint/2010/main" val="461322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B166D8-D5C7-A099-4B64-904BF033B20D}"/>
              </a:ext>
            </a:extLst>
          </p:cNvPr>
          <p:cNvSpPr txBox="1"/>
          <p:nvPr/>
        </p:nvSpPr>
        <p:spPr>
          <a:xfrm>
            <a:off x="4229101" y="358695"/>
            <a:ext cx="3257550" cy="369332"/>
          </a:xfrm>
          <a:prstGeom prst="rect">
            <a:avLst/>
          </a:prstGeom>
          <a:noFill/>
        </p:spPr>
        <p:txBody>
          <a:bodyPr wrap="square" rtlCol="0">
            <a:spAutoFit/>
          </a:bodyPr>
          <a:lstStyle/>
          <a:p>
            <a:r>
              <a:rPr lang="en-US" b="0" i="0" u="none" strike="noStrike" dirty="0">
                <a:solidFill>
                  <a:srgbClr val="000000"/>
                </a:solidFill>
                <a:effectLst/>
                <a:latin typeface="Calibri" panose="020F0502020204030204" pitchFamily="34" charset="0"/>
              </a:rPr>
              <a:t>Rose Art Collection 2021</a:t>
            </a:r>
            <a:endParaRPr lang="en-US" dirty="0"/>
          </a:p>
        </p:txBody>
      </p:sp>
      <p:pic>
        <p:nvPicPr>
          <p:cNvPr id="4" name="Picture 3" descr="Text&#10;&#10;Description automatically generated with low confidence">
            <a:extLst>
              <a:ext uri="{FF2B5EF4-FFF2-40B4-BE49-F238E27FC236}">
                <a16:creationId xmlns:a16="http://schemas.microsoft.com/office/drawing/2014/main" id="{C1E904C0-5529-FA6B-43EA-945AB46D1572}"/>
              </a:ext>
            </a:extLst>
          </p:cNvPr>
          <p:cNvPicPr>
            <a:picLocks noChangeAspect="1"/>
          </p:cNvPicPr>
          <p:nvPr/>
        </p:nvPicPr>
        <p:blipFill>
          <a:blip r:embed="rId2"/>
          <a:stretch>
            <a:fillRect/>
          </a:stretch>
        </p:blipFill>
        <p:spPr>
          <a:xfrm>
            <a:off x="3324225" y="1004807"/>
            <a:ext cx="7772400" cy="5494498"/>
          </a:xfrm>
          <a:prstGeom prst="rect">
            <a:avLst/>
          </a:prstGeom>
        </p:spPr>
      </p:pic>
      <p:pic>
        <p:nvPicPr>
          <p:cNvPr id="6" name="Picture 5" descr="A bottle of liquor&#10;&#10;Description automatically generated with medium confidence">
            <a:extLst>
              <a:ext uri="{FF2B5EF4-FFF2-40B4-BE49-F238E27FC236}">
                <a16:creationId xmlns:a16="http://schemas.microsoft.com/office/drawing/2014/main" id="{F24AB90A-B7A9-9A56-4F60-DEB5F01A534C}"/>
              </a:ext>
            </a:extLst>
          </p:cNvPr>
          <p:cNvPicPr>
            <a:picLocks noChangeAspect="1"/>
          </p:cNvPicPr>
          <p:nvPr/>
        </p:nvPicPr>
        <p:blipFill>
          <a:blip r:embed="rId3"/>
          <a:stretch>
            <a:fillRect/>
          </a:stretch>
        </p:blipFill>
        <p:spPr>
          <a:xfrm>
            <a:off x="514233" y="681751"/>
            <a:ext cx="2327718" cy="5494497"/>
          </a:xfrm>
          <a:prstGeom prst="rect">
            <a:avLst/>
          </a:prstGeom>
        </p:spPr>
      </p:pic>
      <p:pic>
        <p:nvPicPr>
          <p:cNvPr id="8" name="Picture 7" descr="A close up of a logo&#10;&#10;Description automatically generated with low confidence">
            <a:extLst>
              <a:ext uri="{FF2B5EF4-FFF2-40B4-BE49-F238E27FC236}">
                <a16:creationId xmlns:a16="http://schemas.microsoft.com/office/drawing/2014/main" id="{F0E3FEBE-B980-E624-BD8E-307A85AE3D70}"/>
              </a:ext>
            </a:extLst>
          </p:cNvPr>
          <p:cNvPicPr>
            <a:picLocks noChangeAspect="1"/>
          </p:cNvPicPr>
          <p:nvPr/>
        </p:nvPicPr>
        <p:blipFill>
          <a:blip r:embed="rId4"/>
          <a:stretch>
            <a:fillRect/>
          </a:stretch>
        </p:blipFill>
        <p:spPr>
          <a:xfrm>
            <a:off x="9093747" y="5014913"/>
            <a:ext cx="2152388" cy="1347073"/>
          </a:xfrm>
          <a:prstGeom prst="rect">
            <a:avLst/>
          </a:prstGeom>
        </p:spPr>
      </p:pic>
    </p:spTree>
    <p:extLst>
      <p:ext uri="{BB962C8B-B14F-4D97-AF65-F5344CB8AC3E}">
        <p14:creationId xmlns:p14="http://schemas.microsoft.com/office/powerpoint/2010/main" val="101905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E32B-15CD-F505-7F47-A98B4A6A41BC}"/>
              </a:ext>
            </a:extLst>
          </p:cNvPr>
          <p:cNvSpPr>
            <a:spLocks noGrp="1"/>
          </p:cNvSpPr>
          <p:nvPr>
            <p:ph type="ctrTitle"/>
          </p:nvPr>
        </p:nvSpPr>
        <p:spPr>
          <a:xfrm>
            <a:off x="1412803" y="96782"/>
            <a:ext cx="9144000" cy="1127553"/>
          </a:xfrm>
        </p:spPr>
        <p:txBody>
          <a:bodyPr>
            <a:normAutofit fontScale="90000"/>
          </a:bodyPr>
          <a:lstStyle/>
          <a:p>
            <a:r>
              <a:rPr lang="en-US" sz="5400" dirty="0">
                <a:solidFill>
                  <a:srgbClr val="C00000"/>
                </a:solidFill>
              </a:rPr>
              <a:t>King George Wine Society</a:t>
            </a:r>
            <a:br>
              <a:rPr lang="en-US" sz="5400" dirty="0">
                <a:solidFill>
                  <a:srgbClr val="C00000"/>
                </a:solidFill>
              </a:rPr>
            </a:br>
            <a:r>
              <a:rPr lang="en-US" sz="2400" dirty="0">
                <a:solidFill>
                  <a:srgbClr val="C00000"/>
                </a:solidFill>
              </a:rPr>
              <a:t>www.kgwinesociety.com</a:t>
            </a:r>
          </a:p>
        </p:txBody>
      </p:sp>
      <p:sp>
        <p:nvSpPr>
          <p:cNvPr id="3" name="Subtitle 2">
            <a:extLst>
              <a:ext uri="{FF2B5EF4-FFF2-40B4-BE49-F238E27FC236}">
                <a16:creationId xmlns:a16="http://schemas.microsoft.com/office/drawing/2014/main" id="{769C29C6-FD71-13BA-8CE3-345E1AC47723}"/>
              </a:ext>
            </a:extLst>
          </p:cNvPr>
          <p:cNvSpPr>
            <a:spLocks noGrp="1"/>
          </p:cNvSpPr>
          <p:nvPr>
            <p:ph type="subTitle" idx="1"/>
          </p:nvPr>
        </p:nvSpPr>
        <p:spPr>
          <a:xfrm>
            <a:off x="359652" y="1344058"/>
            <a:ext cx="8303337" cy="5045725"/>
          </a:xfrm>
        </p:spPr>
        <p:txBody>
          <a:bodyPr>
            <a:normAutofit fontScale="92500" lnSpcReduction="10000"/>
          </a:bodyPr>
          <a:lstStyle/>
          <a:p>
            <a:pPr algn="l"/>
            <a:r>
              <a:rPr lang="en-US" dirty="0"/>
              <a:t>Bylaws/Standing Rules up for discussion</a:t>
            </a:r>
          </a:p>
          <a:p>
            <a:pPr marL="342900" indent="-342900" algn="l">
              <a:buFont typeface="Arial" panose="020B0604020202020204" pitchFamily="34" charset="0"/>
              <a:buChar char="•"/>
            </a:pPr>
            <a:r>
              <a:rPr lang="en-US" dirty="0"/>
              <a:t>RSVP – (Except for illness, If you RSVP’d, expected to pay)</a:t>
            </a:r>
          </a:p>
          <a:p>
            <a:pPr marL="342900" indent="-342900" algn="l">
              <a:buFont typeface="Arial" panose="020B0604020202020204" pitchFamily="34" charset="0"/>
              <a:buChar char="•"/>
            </a:pPr>
            <a:r>
              <a:rPr lang="en-US" dirty="0"/>
              <a:t>If cost will be over $30 average/bottle,  need membership approval (vote) the meeting before</a:t>
            </a:r>
          </a:p>
          <a:p>
            <a:pPr marL="342900" indent="-342900" algn="l">
              <a:buFont typeface="Arial" panose="020B0604020202020204" pitchFamily="34" charset="0"/>
              <a:buChar char="•"/>
            </a:pPr>
            <a:r>
              <a:rPr lang="en-US" dirty="0"/>
              <a:t>Limit 3 bottles per wine, 6 wines (or under $540 total, without vote)</a:t>
            </a:r>
          </a:p>
          <a:p>
            <a:pPr marL="342900" indent="-342900" algn="l">
              <a:buFont typeface="Arial" panose="020B0604020202020204" pitchFamily="34" charset="0"/>
              <a:buChar char="•"/>
            </a:pPr>
            <a:r>
              <a:rPr lang="en-US" dirty="0"/>
              <a:t>RSVP’s including guests are not guaranteed space</a:t>
            </a:r>
          </a:p>
          <a:p>
            <a:pPr algn="l"/>
            <a:endParaRPr lang="en-US" dirty="0"/>
          </a:p>
          <a:p>
            <a:pPr algn="l"/>
            <a:r>
              <a:rPr lang="en-US" dirty="0"/>
              <a:t>Budget has been strained; suggested options:</a:t>
            </a:r>
          </a:p>
          <a:p>
            <a:pPr marL="342900" indent="-342900" algn="l">
              <a:buFont typeface="Arial" panose="020B0604020202020204" pitchFamily="34" charset="0"/>
              <a:buChar char="•"/>
            </a:pPr>
            <a:r>
              <a:rPr lang="en-US" dirty="0"/>
              <a:t>Change Tasting Size (2oz to 1.5oz)</a:t>
            </a:r>
          </a:p>
          <a:p>
            <a:pPr marL="342900" indent="-342900" algn="l">
              <a:buFont typeface="Arial" panose="020B0604020202020204" pitchFamily="34" charset="0"/>
              <a:buChar char="•"/>
            </a:pPr>
            <a:r>
              <a:rPr lang="en-US" dirty="0"/>
              <a:t>Increase Tasting Fee ($15 to $20)</a:t>
            </a:r>
          </a:p>
          <a:p>
            <a:pPr marL="342900" indent="-342900" algn="l">
              <a:buFont typeface="Arial" panose="020B0604020202020204" pitchFamily="34" charset="0"/>
              <a:buChar char="•"/>
            </a:pPr>
            <a:r>
              <a:rPr lang="en-US" dirty="0"/>
              <a:t>Reduce Free Tastings:</a:t>
            </a:r>
          </a:p>
          <a:p>
            <a:pPr marL="800100" lvl="1" indent="-342900" algn="l">
              <a:buFont typeface="Arial" panose="020B0604020202020204" pitchFamily="34" charset="0"/>
              <a:buChar char="•"/>
            </a:pPr>
            <a:r>
              <a:rPr lang="en-US" dirty="0"/>
              <a:t>Presenter: 1</a:t>
            </a:r>
          </a:p>
          <a:p>
            <a:pPr marL="800100" lvl="1" indent="-342900" algn="l">
              <a:buFont typeface="Arial" panose="020B0604020202020204" pitchFamily="34" charset="0"/>
              <a:buChar char="•"/>
            </a:pPr>
            <a:r>
              <a:rPr lang="en-US" dirty="0"/>
              <a:t>Food Preparer: 2 (2 to 1)</a:t>
            </a:r>
          </a:p>
          <a:p>
            <a:pPr marL="342900" indent="-342900" algn="l">
              <a:buFont typeface="Arial" panose="020B0604020202020204" pitchFamily="34" charset="0"/>
              <a:buChar char="•"/>
            </a:pPr>
            <a:endParaRPr lang="en-US" dirty="0"/>
          </a:p>
        </p:txBody>
      </p:sp>
      <p:graphicFrame>
        <p:nvGraphicFramePr>
          <p:cNvPr id="4" name="Table 3">
            <a:extLst>
              <a:ext uri="{FF2B5EF4-FFF2-40B4-BE49-F238E27FC236}">
                <a16:creationId xmlns:a16="http://schemas.microsoft.com/office/drawing/2014/main" id="{EEBC6F06-3174-1624-798B-5E91A597B22F}"/>
              </a:ext>
            </a:extLst>
          </p:cNvPr>
          <p:cNvGraphicFramePr>
            <a:graphicFrameLocks noGrp="1"/>
          </p:cNvGraphicFramePr>
          <p:nvPr/>
        </p:nvGraphicFramePr>
        <p:xfrm>
          <a:off x="7052670" y="4752920"/>
          <a:ext cx="4320163" cy="1522044"/>
        </p:xfrm>
        <a:graphic>
          <a:graphicData uri="http://schemas.openxmlformats.org/drawingml/2006/table">
            <a:tbl>
              <a:tblPr>
                <a:tableStyleId>{5C22544A-7EE6-4342-B048-85BDC9FD1C3A}</a:tableStyleId>
              </a:tblPr>
              <a:tblGrid>
                <a:gridCol w="682131">
                  <a:extLst>
                    <a:ext uri="{9D8B030D-6E8A-4147-A177-3AD203B41FA5}">
                      <a16:colId xmlns:a16="http://schemas.microsoft.com/office/drawing/2014/main" val="2549461496"/>
                    </a:ext>
                  </a:extLst>
                </a:gridCol>
                <a:gridCol w="682131">
                  <a:extLst>
                    <a:ext uri="{9D8B030D-6E8A-4147-A177-3AD203B41FA5}">
                      <a16:colId xmlns:a16="http://schemas.microsoft.com/office/drawing/2014/main" val="1660267254"/>
                    </a:ext>
                  </a:extLst>
                </a:gridCol>
                <a:gridCol w="682131">
                  <a:extLst>
                    <a:ext uri="{9D8B030D-6E8A-4147-A177-3AD203B41FA5}">
                      <a16:colId xmlns:a16="http://schemas.microsoft.com/office/drawing/2014/main" val="1489999539"/>
                    </a:ext>
                  </a:extLst>
                </a:gridCol>
                <a:gridCol w="682131">
                  <a:extLst>
                    <a:ext uri="{9D8B030D-6E8A-4147-A177-3AD203B41FA5}">
                      <a16:colId xmlns:a16="http://schemas.microsoft.com/office/drawing/2014/main" val="3544169857"/>
                    </a:ext>
                  </a:extLst>
                </a:gridCol>
                <a:gridCol w="909508">
                  <a:extLst>
                    <a:ext uri="{9D8B030D-6E8A-4147-A177-3AD203B41FA5}">
                      <a16:colId xmlns:a16="http://schemas.microsoft.com/office/drawing/2014/main" val="3642254967"/>
                    </a:ext>
                  </a:extLst>
                </a:gridCol>
                <a:gridCol w="682131">
                  <a:extLst>
                    <a:ext uri="{9D8B030D-6E8A-4147-A177-3AD203B41FA5}">
                      <a16:colId xmlns:a16="http://schemas.microsoft.com/office/drawing/2014/main" val="3433769547"/>
                    </a:ext>
                  </a:extLst>
                </a:gridCol>
              </a:tblGrid>
              <a:tr h="253674">
                <a:tc>
                  <a:txBody>
                    <a:bodyPr/>
                    <a:lstStyle/>
                    <a:p>
                      <a:pPr algn="ctr" fontAlgn="ctr"/>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en-US" sz="1100" u="none" strike="noStrike" dirty="0">
                          <a:effectLst/>
                        </a:rPr>
                        <a:t>Pour Size (oz)</a:t>
                      </a:r>
                      <a:endParaRPr lang="en-US"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a:txBody>
                    <a:bodyPr/>
                    <a:lstStyle/>
                    <a:p>
                      <a:pPr algn="l" fontAlgn="b"/>
                      <a:r>
                        <a:rPr lang="en-US" sz="1100" u="none" strike="noStrike">
                          <a:effectLst/>
                        </a:rPr>
                        <a:t>Bottle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Wines</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81623539"/>
                  </a:ext>
                </a:extLst>
              </a:tr>
              <a:tr h="253674">
                <a:tc>
                  <a:txBody>
                    <a:bodyPr/>
                    <a:lstStyle/>
                    <a:p>
                      <a:pPr algn="ctr" fontAlgn="ctr"/>
                      <a:r>
                        <a:rPr lang="en-US" sz="1100" u="none" strike="noStrike">
                          <a:effectLst/>
                        </a:rPr>
                        <a:t>Bottles</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oz</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3247322"/>
                  </a:ext>
                </a:extLst>
              </a:tr>
              <a:tr h="253674">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7570046"/>
                  </a:ext>
                </a:extLst>
              </a:tr>
              <a:tr h="253674">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$360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6195488"/>
                  </a:ext>
                </a:extLst>
              </a:tr>
              <a:tr h="253674">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9041198"/>
                  </a:ext>
                </a:extLst>
              </a:tr>
              <a:tr h="253674">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67.6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$720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5062078"/>
                  </a:ext>
                </a:extLst>
              </a:tr>
            </a:tbl>
          </a:graphicData>
        </a:graphic>
      </p:graphicFrame>
      <p:graphicFrame>
        <p:nvGraphicFramePr>
          <p:cNvPr id="6" name="Table 5">
            <a:extLst>
              <a:ext uri="{FF2B5EF4-FFF2-40B4-BE49-F238E27FC236}">
                <a16:creationId xmlns:a16="http://schemas.microsoft.com/office/drawing/2014/main" id="{3FE07902-0EA3-39D3-577E-98EBF1A302CA}"/>
              </a:ext>
            </a:extLst>
          </p:cNvPr>
          <p:cNvGraphicFramePr>
            <a:graphicFrameLocks noGrp="1"/>
          </p:cNvGraphicFramePr>
          <p:nvPr/>
        </p:nvGraphicFramePr>
        <p:xfrm>
          <a:off x="9771565" y="1048858"/>
          <a:ext cx="1570476" cy="1620465"/>
        </p:xfrm>
        <a:graphic>
          <a:graphicData uri="http://schemas.openxmlformats.org/drawingml/2006/table">
            <a:tbl>
              <a:tblPr>
                <a:tableStyleId>{5C22544A-7EE6-4342-B048-85BDC9FD1C3A}</a:tableStyleId>
              </a:tblPr>
              <a:tblGrid>
                <a:gridCol w="895909">
                  <a:extLst>
                    <a:ext uri="{9D8B030D-6E8A-4147-A177-3AD203B41FA5}">
                      <a16:colId xmlns:a16="http://schemas.microsoft.com/office/drawing/2014/main" val="270723258"/>
                    </a:ext>
                  </a:extLst>
                </a:gridCol>
                <a:gridCol w="674567">
                  <a:extLst>
                    <a:ext uri="{9D8B030D-6E8A-4147-A177-3AD203B41FA5}">
                      <a16:colId xmlns:a16="http://schemas.microsoft.com/office/drawing/2014/main" val="999879059"/>
                    </a:ext>
                  </a:extLst>
                </a:gridCol>
              </a:tblGrid>
              <a:tr h="231495">
                <a:tc gridSpan="2">
                  <a:txBody>
                    <a:bodyPr/>
                    <a:lstStyle/>
                    <a:p>
                      <a:pPr algn="ctr" fontAlgn="b"/>
                      <a:r>
                        <a:rPr lang="en-US" sz="1100" u="none" strike="noStrike" dirty="0">
                          <a:effectLst/>
                        </a:rPr>
                        <a:t>Average Attendees</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993469975"/>
                  </a:ext>
                </a:extLst>
              </a:tr>
              <a:tr h="231495">
                <a:tc>
                  <a:txBody>
                    <a:bodyPr/>
                    <a:lstStyle/>
                    <a:p>
                      <a:pPr algn="r" fontAlgn="b"/>
                      <a:r>
                        <a:rPr lang="en-US" sz="1100" u="none" strike="noStrike" dirty="0">
                          <a:effectLst/>
                        </a:rPr>
                        <a:t>2018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02361143"/>
                  </a:ext>
                </a:extLst>
              </a:tr>
              <a:tr h="231495">
                <a:tc>
                  <a:txBody>
                    <a:bodyPr/>
                    <a:lstStyle/>
                    <a:p>
                      <a:pPr algn="r" fontAlgn="b"/>
                      <a:r>
                        <a:rPr lang="en-US" sz="1100" u="none" strike="noStrike" dirty="0">
                          <a:effectLst/>
                        </a:rPr>
                        <a:t>2019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8814585"/>
                  </a:ext>
                </a:extLst>
              </a:tr>
              <a:tr h="231495">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34925"/>
                  </a:ext>
                </a:extLst>
              </a:tr>
              <a:tr h="231495">
                <a:tc>
                  <a:txBody>
                    <a:bodyPr/>
                    <a:lstStyle/>
                    <a:p>
                      <a:pPr algn="r" fontAlgn="b"/>
                      <a:r>
                        <a:rPr lang="en-US" sz="1100" u="none" strike="noStrike">
                          <a:effectLst/>
                        </a:rPr>
                        <a:t>2021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7330744"/>
                  </a:ext>
                </a:extLst>
              </a:tr>
              <a:tr h="231495">
                <a:tc>
                  <a:txBody>
                    <a:bodyPr/>
                    <a:lstStyle/>
                    <a:p>
                      <a:pPr algn="r" fontAlgn="b"/>
                      <a:r>
                        <a:rPr lang="en-US" sz="1100" u="none" strike="noStrike">
                          <a:effectLst/>
                        </a:rPr>
                        <a:t>2022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5542049"/>
                  </a:ext>
                </a:extLst>
              </a:tr>
              <a:tr h="231495">
                <a:tc>
                  <a:txBody>
                    <a:bodyPr/>
                    <a:lstStyle/>
                    <a:p>
                      <a:pPr algn="r" fontAlgn="b"/>
                      <a:r>
                        <a:rPr lang="en-US" sz="1100" u="none" strike="noStrike">
                          <a:effectLst/>
                        </a:rPr>
                        <a:t>2023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7784692"/>
                  </a:ext>
                </a:extLst>
              </a:tr>
            </a:tbl>
          </a:graphicData>
        </a:graphic>
      </p:graphicFrame>
      <p:sp>
        <p:nvSpPr>
          <p:cNvPr id="8" name="TextBox 7">
            <a:extLst>
              <a:ext uri="{FF2B5EF4-FFF2-40B4-BE49-F238E27FC236}">
                <a16:creationId xmlns:a16="http://schemas.microsoft.com/office/drawing/2014/main" id="{2FA68677-E91D-8828-88CE-69AA84DD7345}"/>
              </a:ext>
            </a:extLst>
          </p:cNvPr>
          <p:cNvSpPr txBox="1"/>
          <p:nvPr/>
        </p:nvSpPr>
        <p:spPr>
          <a:xfrm>
            <a:off x="10101750" y="525293"/>
            <a:ext cx="1197584" cy="369332"/>
          </a:xfrm>
          <a:prstGeom prst="rect">
            <a:avLst/>
          </a:prstGeom>
          <a:noFill/>
        </p:spPr>
        <p:txBody>
          <a:bodyPr wrap="square" rtlCol="0">
            <a:spAutoFit/>
          </a:bodyPr>
          <a:lstStyle/>
          <a:p>
            <a:r>
              <a:rPr lang="en-US" dirty="0"/>
              <a:t>2/10/2023</a:t>
            </a:r>
          </a:p>
        </p:txBody>
      </p:sp>
      <p:graphicFrame>
        <p:nvGraphicFramePr>
          <p:cNvPr id="9" name="Table 8">
            <a:extLst>
              <a:ext uri="{FF2B5EF4-FFF2-40B4-BE49-F238E27FC236}">
                <a16:creationId xmlns:a16="http://schemas.microsoft.com/office/drawing/2014/main" id="{5726EE7C-F7A6-EB83-45D7-B5C93697D2EB}"/>
              </a:ext>
            </a:extLst>
          </p:cNvPr>
          <p:cNvGraphicFramePr>
            <a:graphicFrameLocks noGrp="1"/>
          </p:cNvGraphicFramePr>
          <p:nvPr/>
        </p:nvGraphicFramePr>
        <p:xfrm>
          <a:off x="9183041" y="2899210"/>
          <a:ext cx="2159000" cy="1524000"/>
        </p:xfrm>
        <a:graphic>
          <a:graphicData uri="http://schemas.openxmlformats.org/drawingml/2006/table">
            <a:tbl>
              <a:tblPr>
                <a:tableStyleId>{5C22544A-7EE6-4342-B048-85BDC9FD1C3A}</a:tableStyleId>
              </a:tblPr>
              <a:tblGrid>
                <a:gridCol w="936204">
                  <a:extLst>
                    <a:ext uri="{9D8B030D-6E8A-4147-A177-3AD203B41FA5}">
                      <a16:colId xmlns:a16="http://schemas.microsoft.com/office/drawing/2014/main" val="3458119209"/>
                    </a:ext>
                  </a:extLst>
                </a:gridCol>
                <a:gridCol w="611398">
                  <a:extLst>
                    <a:ext uri="{9D8B030D-6E8A-4147-A177-3AD203B41FA5}">
                      <a16:colId xmlns:a16="http://schemas.microsoft.com/office/drawing/2014/main" val="3537049542"/>
                    </a:ext>
                  </a:extLst>
                </a:gridCol>
                <a:gridCol w="611398">
                  <a:extLst>
                    <a:ext uri="{9D8B030D-6E8A-4147-A177-3AD203B41FA5}">
                      <a16:colId xmlns:a16="http://schemas.microsoft.com/office/drawing/2014/main" val="1582281929"/>
                    </a:ext>
                  </a:extLst>
                </a:gridCol>
              </a:tblGrid>
              <a:tr h="190500">
                <a:tc gridSpan="3">
                  <a:txBody>
                    <a:bodyPr/>
                    <a:lstStyle/>
                    <a:p>
                      <a:pPr algn="ctr" fontAlgn="b"/>
                      <a:r>
                        <a:rPr lang="en-US" sz="1100" u="none" strike="noStrike" dirty="0">
                          <a:effectLst/>
                        </a:rPr>
                        <a:t>Meeting Income</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2652963"/>
                  </a:ext>
                </a:extLst>
              </a:tr>
              <a:tr h="190500">
                <a:tc>
                  <a:txBody>
                    <a:bodyPr/>
                    <a:lstStyle/>
                    <a:p>
                      <a:pPr algn="l" fontAlgn="b"/>
                      <a:r>
                        <a:rPr lang="en-US" sz="1100" u="none" strike="noStrike" dirty="0">
                          <a:effectLst/>
                        </a:rPr>
                        <a:t>Income:</a:t>
                      </a:r>
                      <a:endParaRPr lang="en-US"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100" u="none" strike="noStrike">
                          <a:effectLst/>
                        </a:rPr>
                        <a:t>Tasting Fee</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386548763"/>
                  </a:ext>
                </a:extLst>
              </a:tr>
              <a:tr h="190500">
                <a:tc>
                  <a:txBody>
                    <a:bodyPr/>
                    <a:lstStyle/>
                    <a:p>
                      <a:pPr algn="ctr" fontAlgn="ctr"/>
                      <a:r>
                        <a:rPr lang="en-US" sz="1100" u="none" strike="noStrike" dirty="0">
                          <a:effectLst/>
                        </a:rPr>
                        <a:t>Attendees:</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$15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59642204"/>
                  </a:ext>
                </a:extLst>
              </a:tr>
              <a:tr h="190500">
                <a:tc>
                  <a:txBody>
                    <a:bodyPr/>
                    <a:lstStyle/>
                    <a:p>
                      <a:pPr algn="ctr" fontAlgn="ct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$205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19368315"/>
                  </a:ext>
                </a:extLst>
              </a:tr>
              <a:tr h="190500">
                <a:tc>
                  <a:txBody>
                    <a:bodyPr/>
                    <a:lstStyle/>
                    <a:p>
                      <a:pPr algn="ctr" fontAlgn="ctr"/>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$280 </a:t>
                      </a:r>
                      <a:endParaRPr lang="en-US" sz="1100" b="0" i="0" u="none" strike="noStrike" dirty="0">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4475061"/>
                  </a:ext>
                </a:extLst>
              </a:tr>
              <a:tr h="190500">
                <a:tc>
                  <a:txBody>
                    <a:bodyPr/>
                    <a:lstStyle/>
                    <a:p>
                      <a:pPr algn="ctr" fontAlgn="ctr"/>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$355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4896232"/>
                  </a:ext>
                </a:extLst>
              </a:tr>
              <a:tr h="190500">
                <a:tc>
                  <a:txBody>
                    <a:bodyPr/>
                    <a:lstStyle/>
                    <a:p>
                      <a:pPr algn="ctr" fontAlgn="ctr"/>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$430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8899645"/>
                  </a:ext>
                </a:extLst>
              </a:tr>
              <a:tr h="190500">
                <a:tc gridSpan="3">
                  <a:txBody>
                    <a:bodyPr/>
                    <a:lstStyle/>
                    <a:p>
                      <a:pPr algn="ctr" fontAlgn="b"/>
                      <a:r>
                        <a:rPr lang="en-US" sz="1100" u="none" strike="noStrike" dirty="0">
                          <a:effectLst/>
                        </a:rPr>
                        <a:t>(3 free tastings ($45), food ($50)</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7518075"/>
                  </a:ext>
                </a:extLst>
              </a:tr>
            </a:tbl>
          </a:graphicData>
        </a:graphic>
      </p:graphicFrame>
      <p:sp>
        <p:nvSpPr>
          <p:cNvPr id="5" name="TextBox 4">
            <a:extLst>
              <a:ext uri="{FF2B5EF4-FFF2-40B4-BE49-F238E27FC236}">
                <a16:creationId xmlns:a16="http://schemas.microsoft.com/office/drawing/2014/main" id="{6F84D30B-4E7A-FD55-DF66-CD8434CFD74F}"/>
              </a:ext>
            </a:extLst>
          </p:cNvPr>
          <p:cNvSpPr txBox="1"/>
          <p:nvPr/>
        </p:nvSpPr>
        <p:spPr>
          <a:xfrm>
            <a:off x="-137786" y="1215025"/>
            <a:ext cx="184731" cy="369332"/>
          </a:xfrm>
          <a:prstGeom prst="rect">
            <a:avLst/>
          </a:prstGeom>
          <a:noFill/>
        </p:spPr>
        <p:txBody>
          <a:bodyPr wrap="none" rtlCol="0">
            <a:spAutoFit/>
          </a:bodyPr>
          <a:lstStyle/>
          <a:p>
            <a:endParaRPr lang="en-US"/>
          </a:p>
        </p:txBody>
      </p:sp>
      <p:pic>
        <p:nvPicPr>
          <p:cNvPr id="2049" name="Picture 1" descr="page2image2893864464">
            <a:extLst>
              <a:ext uri="{FF2B5EF4-FFF2-40B4-BE49-F238E27FC236}">
                <a16:creationId xmlns:a16="http://schemas.microsoft.com/office/drawing/2014/main" id="{FBE1731A-8F21-317D-05EF-298629CD0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66" y="96782"/>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859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grass, outdoor, plant&#10;&#10;Description automatically generated">
            <a:extLst>
              <a:ext uri="{FF2B5EF4-FFF2-40B4-BE49-F238E27FC236}">
                <a16:creationId xmlns:a16="http://schemas.microsoft.com/office/drawing/2014/main" id="{71429432-465A-F9D3-C736-2F4512A9FA5A}"/>
              </a:ext>
            </a:extLst>
          </p:cNvPr>
          <p:cNvPicPr>
            <a:picLocks noChangeAspect="1"/>
          </p:cNvPicPr>
          <p:nvPr/>
        </p:nvPicPr>
        <p:blipFill rotWithShape="1">
          <a:blip r:embed="rId2"/>
          <a:srcRect l="12554" r="21211" b="-1"/>
          <a:stretch/>
        </p:blipFill>
        <p:spPr>
          <a:xfrm>
            <a:off x="20" y="1282"/>
            <a:ext cx="12191980" cy="6856718"/>
          </a:xfrm>
          <a:prstGeom prst="rect">
            <a:avLst/>
          </a:prstGeom>
        </p:spPr>
      </p:pic>
    </p:spTree>
    <p:extLst>
      <p:ext uri="{BB962C8B-B14F-4D97-AF65-F5344CB8AC3E}">
        <p14:creationId xmlns:p14="http://schemas.microsoft.com/office/powerpoint/2010/main" val="4052337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59E0E51F-D622-B772-605E-E78538E4A29D}"/>
              </a:ext>
            </a:extLst>
          </p:cNvPr>
          <p:cNvPicPr>
            <a:picLocks noChangeAspect="1"/>
          </p:cNvPicPr>
          <p:nvPr/>
        </p:nvPicPr>
        <p:blipFill>
          <a:blip r:embed="rId2"/>
          <a:stretch>
            <a:fillRect/>
          </a:stretch>
        </p:blipFill>
        <p:spPr>
          <a:xfrm>
            <a:off x="1984156" y="1085850"/>
            <a:ext cx="7772400" cy="5099538"/>
          </a:xfrm>
          <a:prstGeom prst="rect">
            <a:avLst/>
          </a:prstGeom>
        </p:spPr>
      </p:pic>
    </p:spTree>
    <p:extLst>
      <p:ext uri="{BB962C8B-B14F-4D97-AF65-F5344CB8AC3E}">
        <p14:creationId xmlns:p14="http://schemas.microsoft.com/office/powerpoint/2010/main" val="1395514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7D62B61-6A77-8B0F-F927-99A02C286262}"/>
              </a:ext>
            </a:extLst>
          </p:cNvPr>
          <p:cNvPicPr>
            <a:picLocks noChangeAspect="1"/>
          </p:cNvPicPr>
          <p:nvPr/>
        </p:nvPicPr>
        <p:blipFill>
          <a:blip r:embed="rId2"/>
          <a:stretch>
            <a:fillRect/>
          </a:stretch>
        </p:blipFill>
        <p:spPr>
          <a:xfrm>
            <a:off x="282533" y="579081"/>
            <a:ext cx="5233363" cy="3555935"/>
          </a:xfrm>
          <a:prstGeom prst="rect">
            <a:avLst/>
          </a:prstGeom>
        </p:spPr>
      </p:pic>
      <p:pic>
        <p:nvPicPr>
          <p:cNvPr id="5" name="Picture 4" descr="A high angle view of a building&#10;&#10;Description automatically generated with low confidence">
            <a:extLst>
              <a:ext uri="{FF2B5EF4-FFF2-40B4-BE49-F238E27FC236}">
                <a16:creationId xmlns:a16="http://schemas.microsoft.com/office/drawing/2014/main" id="{98E0D2E1-63D4-14DA-2008-522CECE085D5}"/>
              </a:ext>
            </a:extLst>
          </p:cNvPr>
          <p:cNvPicPr>
            <a:picLocks noChangeAspect="1"/>
          </p:cNvPicPr>
          <p:nvPr/>
        </p:nvPicPr>
        <p:blipFill>
          <a:blip r:embed="rId3"/>
          <a:stretch>
            <a:fillRect/>
          </a:stretch>
        </p:blipFill>
        <p:spPr>
          <a:xfrm>
            <a:off x="5825612" y="2357048"/>
            <a:ext cx="5880759" cy="3555935"/>
          </a:xfrm>
          <a:prstGeom prst="rect">
            <a:avLst/>
          </a:prstGeom>
        </p:spPr>
      </p:pic>
      <p:pic>
        <p:nvPicPr>
          <p:cNvPr id="7" name="Picture 6" descr="Text&#10;&#10;Description automatically generated">
            <a:extLst>
              <a:ext uri="{FF2B5EF4-FFF2-40B4-BE49-F238E27FC236}">
                <a16:creationId xmlns:a16="http://schemas.microsoft.com/office/drawing/2014/main" id="{AB4CE877-1565-0B0E-11D5-50F5D6F26393}"/>
              </a:ext>
            </a:extLst>
          </p:cNvPr>
          <p:cNvPicPr>
            <a:picLocks noChangeAspect="1"/>
          </p:cNvPicPr>
          <p:nvPr/>
        </p:nvPicPr>
        <p:blipFill>
          <a:blip r:embed="rId4"/>
          <a:stretch>
            <a:fillRect/>
          </a:stretch>
        </p:blipFill>
        <p:spPr>
          <a:xfrm>
            <a:off x="485629" y="4448752"/>
            <a:ext cx="4589616" cy="1749051"/>
          </a:xfrm>
          <a:prstGeom prst="rect">
            <a:avLst/>
          </a:prstGeom>
        </p:spPr>
      </p:pic>
    </p:spTree>
    <p:extLst>
      <p:ext uri="{BB962C8B-B14F-4D97-AF65-F5344CB8AC3E}">
        <p14:creationId xmlns:p14="http://schemas.microsoft.com/office/powerpoint/2010/main" val="3377467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682A044-FE85-DCF5-9C09-5AAD16F7757F}"/>
              </a:ext>
            </a:extLst>
          </p:cNvPr>
          <p:cNvPicPr>
            <a:picLocks noChangeAspect="1"/>
          </p:cNvPicPr>
          <p:nvPr/>
        </p:nvPicPr>
        <p:blipFill>
          <a:blip r:embed="rId2"/>
          <a:stretch>
            <a:fillRect/>
          </a:stretch>
        </p:blipFill>
        <p:spPr>
          <a:xfrm>
            <a:off x="806450" y="1377950"/>
            <a:ext cx="7772400" cy="3013787"/>
          </a:xfrm>
          <a:prstGeom prst="rect">
            <a:avLst/>
          </a:prstGeom>
        </p:spPr>
      </p:pic>
    </p:spTree>
    <p:extLst>
      <p:ext uri="{BB962C8B-B14F-4D97-AF65-F5344CB8AC3E}">
        <p14:creationId xmlns:p14="http://schemas.microsoft.com/office/powerpoint/2010/main" val="68304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picture containing mountain, grass, outdoor, nature&#10;&#10;Description automatically generated">
            <a:extLst>
              <a:ext uri="{FF2B5EF4-FFF2-40B4-BE49-F238E27FC236}">
                <a16:creationId xmlns:a16="http://schemas.microsoft.com/office/drawing/2014/main" id="{4910F0D6-5F1D-45A5-107E-1E5BBC494766}"/>
              </a:ext>
            </a:extLst>
          </p:cNvPr>
          <p:cNvPicPr>
            <a:picLocks noChangeAspect="1"/>
          </p:cNvPicPr>
          <p:nvPr/>
        </p:nvPicPr>
        <p:blipFill rotWithShape="1">
          <a:blip r:embed="rId2"/>
          <a:srcRect t="14585"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273816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a:extLst>
              <a:ext uri="{FF2B5EF4-FFF2-40B4-BE49-F238E27FC236}">
                <a16:creationId xmlns:a16="http://schemas.microsoft.com/office/drawing/2014/main" id="{E1AFB557-CA0C-A99B-C6FC-B8E58AE9A75F}"/>
              </a:ext>
            </a:extLst>
          </p:cNvPr>
          <p:cNvSpPr>
            <a:spLocks noGrp="1"/>
          </p:cNvSpPr>
          <p:nvPr>
            <p:ph sz="quarter" idx="1"/>
          </p:nvPr>
        </p:nvSpPr>
        <p:spPr>
          <a:xfrm>
            <a:off x="1676400" y="838200"/>
            <a:ext cx="8229600" cy="5943600"/>
          </a:xfrm>
        </p:spPr>
        <p:txBody>
          <a:bodyPr>
            <a:normAutofit lnSpcReduction="10000"/>
          </a:bodyPr>
          <a:lstStyle/>
          <a:p>
            <a:pPr marL="274320" indent="-274320">
              <a:buNone/>
              <a:defRPr/>
            </a:pPr>
            <a:r>
              <a:rPr lang="en-US" sz="1100" dirty="0"/>
              <a:t>Because of its location, India is not an easy place for large-scale viticulture. With latitudes ranging from 10 to 35 degrees north, the climate can be harsh and the tropical conditions mean that vines have to cope with a short growing season in addition to extreme heat and an unforgiving monsoon. Typical summer temperatures on the plains can reach more than 116F (47C) and rainfall can be intermittent. The climatic extremes are also exacerbated by high levels of humidity rising from the Arabian Sea and the Indian Ocean. Additionally, Indian wine producers must protect their vines from conditions such as sunburn, fungal diseases and over-ripeness.</a:t>
            </a:r>
          </a:p>
          <a:p>
            <a:pPr marL="274320" indent="-274320">
              <a:buNone/>
              <a:defRPr/>
            </a:pPr>
            <a:endParaRPr lang="en-US" sz="1100" dirty="0"/>
          </a:p>
          <a:p>
            <a:pPr marL="274320" indent="-274320">
              <a:buNone/>
              <a:defRPr/>
            </a:pPr>
            <a:r>
              <a:rPr lang="en-US" sz="1100" dirty="0"/>
              <a:t>Altitude plays the most significant role in site selection, as elevation ensures cooler growing conditions and also protects the vines from strong winds if they are planted in sheltered spots. The altitude in some of the prime growing areas reaches 3000ft (900m). A varied range of nutrient-rich soil types, ranging from well-drained sandy variants to complex metamorphic formations produced by the weathering of rock, lends character to Indian wines.   </a:t>
            </a:r>
          </a:p>
          <a:p>
            <a:pPr marL="274320" indent="-274320">
              <a:buNone/>
              <a:defRPr/>
            </a:pPr>
            <a:endParaRPr lang="en-US" sz="1100" dirty="0"/>
          </a:p>
          <a:p>
            <a:pPr marL="274320" indent="-274320">
              <a:buNone/>
              <a:defRPr/>
            </a:pPr>
            <a:r>
              <a:rPr lang="en-US" sz="1100" dirty="0"/>
              <a:t>The majority of India's wine regions are concentrated in the south-western part of the country, primarily in the state of Maharashtra but also in Karnataka. The slopes of the </a:t>
            </a:r>
            <a:r>
              <a:rPr lang="en-US" sz="1100" dirty="0" err="1"/>
              <a:t>Sahayadri</a:t>
            </a:r>
            <a:r>
              <a:rPr lang="en-US" sz="1100" dirty="0"/>
              <a:t> mountain range which forms the 'Western Ghats' have been identified as the most suitable place for viticulture, due to high altitudes and a correspondingly mild macroclimate. Some of the most well-known wine-producing areas in Maharashtra include </a:t>
            </a:r>
            <a:r>
              <a:rPr lang="en-US" sz="1100" dirty="0" err="1"/>
              <a:t>Nashik</a:t>
            </a:r>
            <a:r>
              <a:rPr lang="en-US" sz="1100" dirty="0"/>
              <a:t>, </a:t>
            </a:r>
            <a:r>
              <a:rPr lang="en-US" sz="1100" dirty="0" err="1"/>
              <a:t>Sangli</a:t>
            </a:r>
            <a:r>
              <a:rPr lang="en-US" sz="1100" dirty="0"/>
              <a:t>, Sholapur, </a:t>
            </a:r>
            <a:r>
              <a:rPr lang="en-US" sz="1100" dirty="0" err="1"/>
              <a:t>Satara</a:t>
            </a:r>
            <a:r>
              <a:rPr lang="en-US" sz="1100" dirty="0"/>
              <a:t>, </a:t>
            </a:r>
            <a:r>
              <a:rPr lang="en-US" sz="1100" dirty="0" err="1"/>
              <a:t>Ahmednagar</a:t>
            </a:r>
            <a:r>
              <a:rPr lang="en-US" sz="1100" dirty="0"/>
              <a:t> and </a:t>
            </a:r>
            <a:r>
              <a:rPr lang="en-US" sz="1100" dirty="0" err="1"/>
              <a:t>Pune</a:t>
            </a:r>
            <a:r>
              <a:rPr lang="en-US" sz="1100" dirty="0"/>
              <a:t>. In the state of Karnataka, the best sites are situated on the foothills of the Nandi Hills on the outskirts of Bangalore. Other notable grape-growing areas are found in the states of Himachal Pradesh, Tamil Nadu, Punjab, and Jammu &amp; Kashmir. A few areas in the north-east are also attracting attention due to their high location and cooler climates.</a:t>
            </a:r>
          </a:p>
          <a:p>
            <a:pPr marL="274320" indent="-274320">
              <a:buNone/>
              <a:defRPr/>
            </a:pPr>
            <a:endParaRPr lang="en-US" sz="1100" dirty="0"/>
          </a:p>
          <a:p>
            <a:pPr marL="274320" indent="-274320">
              <a:buNone/>
              <a:defRPr/>
            </a:pPr>
            <a:r>
              <a:rPr lang="en-US" sz="1100" dirty="0"/>
              <a:t>Since the beginning of the current renaissance in its wine industry, India has adopted a modern approach to production, both in its vineyards and wineries. Most commercial producers use </a:t>
            </a:r>
            <a:r>
              <a:rPr lang="en-US" sz="1100" dirty="0" err="1"/>
              <a:t>phylloxera</a:t>
            </a:r>
            <a:r>
              <a:rPr lang="en-US" sz="1100" dirty="0"/>
              <a:t>-resistant grafted vines imported from abroad. Contemporary vineyard practices, ranging from top-class soil and canopy management to a wide range of trellising methods, are used to combat the climatic extremes and control high yields caused by the fertile soils (it is not uncommon to find yields of 900hL/50 tons per hectare). Bordeaux's Michel Rolland is the consultant winemaker for Grover Vineyards – a well-known winery based near Bangalore.</a:t>
            </a:r>
          </a:p>
          <a:p>
            <a:pPr marL="274320" indent="-274320">
              <a:buNone/>
              <a:defRPr/>
            </a:pPr>
            <a:endParaRPr lang="en-US" sz="1100" dirty="0"/>
          </a:p>
          <a:p>
            <a:pPr marL="274320" indent="-274320">
              <a:buNone/>
              <a:defRPr/>
            </a:pPr>
            <a:r>
              <a:rPr lang="en-US" sz="1100" dirty="0"/>
              <a:t>India's low level of wine production contrasts with its total grape output of around 1.7m tons per year; the majority is used for table grapes and raisins, with only about 10% going to the production of wine. An even lower proportion comes from high-quality international varieties, although Cabernet Sauvignon, Shiraz, Merlot and Zinfandel for reds and Chardonnay, </a:t>
            </a:r>
            <a:r>
              <a:rPr lang="en-US" sz="1100" dirty="0" err="1"/>
              <a:t>Chenin</a:t>
            </a:r>
            <a:r>
              <a:rPr lang="en-US" sz="1100" dirty="0"/>
              <a:t> Blanc, </a:t>
            </a:r>
            <a:r>
              <a:rPr lang="en-US" sz="1100" dirty="0" err="1"/>
              <a:t>Clairette</a:t>
            </a:r>
            <a:r>
              <a:rPr lang="en-US" sz="1100" dirty="0"/>
              <a:t> and Sauvignon Blanc for whites are all grown. Thompson Seedless and Sultana vines produce the majority of India's grapes, with other notable varieties including Isabella (local name: Bangalore Blue) and Muscat Hamburg (local name: </a:t>
            </a:r>
            <a:r>
              <a:rPr lang="en-US" sz="1100" dirty="0" err="1"/>
              <a:t>Gulabi</a:t>
            </a:r>
            <a:r>
              <a:rPr lang="en-US" sz="1100" dirty="0"/>
              <a:t>).</a:t>
            </a:r>
          </a:p>
          <a:p>
            <a:pPr marL="274320" indent="-274320">
              <a:buNone/>
              <a:defRPr/>
            </a:pPr>
            <a:endParaRPr lang="en-US" sz="1100" dirty="0"/>
          </a:p>
          <a:p>
            <a:pPr marL="274320" indent="-274320">
              <a:buNone/>
              <a:defRPr/>
            </a:pPr>
            <a:r>
              <a:rPr lang="en-US" sz="1100" dirty="0"/>
              <a:t>Wine styles range from heavy and alcoholic fortified wines to quality still wines and sparkling wines made by the traditional method.</a:t>
            </a:r>
          </a:p>
          <a:p>
            <a:pPr marL="274320" indent="-274320">
              <a:buNone/>
              <a:defRPr/>
            </a:pPr>
            <a:endParaRPr lang="en-US" sz="1100" dirty="0"/>
          </a:p>
        </p:txBody>
      </p:sp>
      <p:sp>
        <p:nvSpPr>
          <p:cNvPr id="3" name="Title 1">
            <a:extLst>
              <a:ext uri="{FF2B5EF4-FFF2-40B4-BE49-F238E27FC236}">
                <a16:creationId xmlns:a16="http://schemas.microsoft.com/office/drawing/2014/main" id="{4CBAD502-0162-0799-F038-23940CE4649D}"/>
              </a:ext>
            </a:extLst>
          </p:cNvPr>
          <p:cNvSpPr>
            <a:spLocks noGrp="1"/>
          </p:cNvSpPr>
          <p:nvPr>
            <p:ph type="title"/>
          </p:nvPr>
        </p:nvSpPr>
        <p:spPr>
          <a:xfrm>
            <a:off x="1828800" y="228601"/>
            <a:ext cx="7467600" cy="639763"/>
          </a:xfrm>
        </p:spPr>
        <p:txBody>
          <a:bodyPr>
            <a:normAutofit fontScale="90000"/>
          </a:bodyPr>
          <a:lstStyle/>
          <a:p>
            <a:pPr>
              <a:defRPr/>
            </a:pPr>
            <a:r>
              <a:rPr lang="en-US" b="1" dirty="0"/>
              <a:t>Terroir/Climate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ottle of wine&#10;&#10;Description automatically generated with low confidence">
            <a:extLst>
              <a:ext uri="{FF2B5EF4-FFF2-40B4-BE49-F238E27FC236}">
                <a16:creationId xmlns:a16="http://schemas.microsoft.com/office/drawing/2014/main" id="{7923DB6C-59E3-DE8E-19A8-AA4DBEC065B5}"/>
              </a:ext>
            </a:extLst>
          </p:cNvPr>
          <p:cNvPicPr>
            <a:picLocks noChangeAspect="1"/>
          </p:cNvPicPr>
          <p:nvPr/>
        </p:nvPicPr>
        <p:blipFill>
          <a:blip r:embed="rId2"/>
          <a:stretch>
            <a:fillRect/>
          </a:stretch>
        </p:blipFill>
        <p:spPr>
          <a:xfrm>
            <a:off x="727869" y="627062"/>
            <a:ext cx="2425700" cy="57658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6C803C-04E2-7057-3E1D-23F555ECDD70}"/>
              </a:ext>
            </a:extLst>
          </p:cNvPr>
          <p:cNvPicPr>
            <a:picLocks noChangeAspect="1"/>
          </p:cNvPicPr>
          <p:nvPr/>
        </p:nvPicPr>
        <p:blipFill>
          <a:blip r:embed="rId3"/>
          <a:stretch>
            <a:fillRect/>
          </a:stretch>
        </p:blipFill>
        <p:spPr>
          <a:xfrm>
            <a:off x="3691731" y="168275"/>
            <a:ext cx="7772400" cy="3454400"/>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E5215483-DEC4-AFD8-03C2-7BE9F7CB3686}"/>
              </a:ext>
            </a:extLst>
          </p:cNvPr>
          <p:cNvPicPr>
            <a:picLocks noChangeAspect="1"/>
          </p:cNvPicPr>
          <p:nvPr/>
        </p:nvPicPr>
        <p:blipFill>
          <a:blip r:embed="rId4"/>
          <a:stretch>
            <a:fillRect/>
          </a:stretch>
        </p:blipFill>
        <p:spPr>
          <a:xfrm>
            <a:off x="3691731" y="3622674"/>
            <a:ext cx="7772400" cy="2951327"/>
          </a:xfrm>
          <a:prstGeom prst="rect">
            <a:avLst/>
          </a:prstGeom>
        </p:spPr>
      </p:pic>
    </p:spTree>
    <p:extLst>
      <p:ext uri="{BB962C8B-B14F-4D97-AF65-F5344CB8AC3E}">
        <p14:creationId xmlns:p14="http://schemas.microsoft.com/office/powerpoint/2010/main" val="102020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alcohol&#10;&#10;Description automatically generated with low confidence">
            <a:extLst>
              <a:ext uri="{FF2B5EF4-FFF2-40B4-BE49-F238E27FC236}">
                <a16:creationId xmlns:a16="http://schemas.microsoft.com/office/drawing/2014/main" id="{B7A77D94-C03A-E434-BAF0-6026E1912341}"/>
              </a:ext>
            </a:extLst>
          </p:cNvPr>
          <p:cNvPicPr>
            <a:picLocks noChangeAspect="1"/>
          </p:cNvPicPr>
          <p:nvPr/>
        </p:nvPicPr>
        <p:blipFill>
          <a:blip r:embed="rId2"/>
          <a:stretch>
            <a:fillRect/>
          </a:stretch>
        </p:blipFill>
        <p:spPr>
          <a:xfrm>
            <a:off x="630236" y="1049719"/>
            <a:ext cx="1770063" cy="5005006"/>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A423B9A-35D6-3B60-21B8-BABC4A202D64}"/>
              </a:ext>
            </a:extLst>
          </p:cNvPr>
          <p:cNvPicPr>
            <a:picLocks noChangeAspect="1"/>
          </p:cNvPicPr>
          <p:nvPr/>
        </p:nvPicPr>
        <p:blipFill>
          <a:blip r:embed="rId3"/>
          <a:stretch>
            <a:fillRect/>
          </a:stretch>
        </p:blipFill>
        <p:spPr>
          <a:xfrm>
            <a:off x="3097161" y="447084"/>
            <a:ext cx="7772400" cy="3858355"/>
          </a:xfrm>
          <a:prstGeom prst="rect">
            <a:avLst/>
          </a:prstGeom>
        </p:spPr>
      </p:pic>
      <p:pic>
        <p:nvPicPr>
          <p:cNvPr id="11" name="Picture 10" descr="A picture containing timeline&#10;&#10;Description automatically generated">
            <a:extLst>
              <a:ext uri="{FF2B5EF4-FFF2-40B4-BE49-F238E27FC236}">
                <a16:creationId xmlns:a16="http://schemas.microsoft.com/office/drawing/2014/main" id="{4CEE8BC4-D86C-5886-A65B-A6B4C34848F6}"/>
              </a:ext>
            </a:extLst>
          </p:cNvPr>
          <p:cNvPicPr>
            <a:picLocks noChangeAspect="1"/>
          </p:cNvPicPr>
          <p:nvPr/>
        </p:nvPicPr>
        <p:blipFill>
          <a:blip r:embed="rId4"/>
          <a:stretch>
            <a:fillRect/>
          </a:stretch>
        </p:blipFill>
        <p:spPr>
          <a:xfrm>
            <a:off x="3097161" y="4305439"/>
            <a:ext cx="7772400" cy="2399625"/>
          </a:xfrm>
          <a:prstGeom prst="rect">
            <a:avLst/>
          </a:prstGeom>
        </p:spPr>
      </p:pic>
    </p:spTree>
    <p:extLst>
      <p:ext uri="{BB962C8B-B14F-4D97-AF65-F5344CB8AC3E}">
        <p14:creationId xmlns:p14="http://schemas.microsoft.com/office/powerpoint/2010/main" val="1708349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ttle of wine&#10;&#10;Description automatically generated with low confidence">
            <a:extLst>
              <a:ext uri="{FF2B5EF4-FFF2-40B4-BE49-F238E27FC236}">
                <a16:creationId xmlns:a16="http://schemas.microsoft.com/office/drawing/2014/main" id="{E7EC7332-53B0-41CA-89A2-6BD8B8416AEA}"/>
              </a:ext>
            </a:extLst>
          </p:cNvPr>
          <p:cNvPicPr>
            <a:picLocks noChangeAspect="1"/>
          </p:cNvPicPr>
          <p:nvPr/>
        </p:nvPicPr>
        <p:blipFill>
          <a:blip r:embed="rId2"/>
          <a:stretch>
            <a:fillRect/>
          </a:stretch>
        </p:blipFill>
        <p:spPr>
          <a:xfrm>
            <a:off x="316589" y="406365"/>
            <a:ext cx="2212300" cy="6308759"/>
          </a:xfrm>
          <a:prstGeom prst="rect">
            <a:avLst/>
          </a:prstGeom>
        </p:spPr>
      </p:pic>
      <p:pic>
        <p:nvPicPr>
          <p:cNvPr id="7" name="Picture 6" descr="Text&#10;&#10;Description automatically generated">
            <a:extLst>
              <a:ext uri="{FF2B5EF4-FFF2-40B4-BE49-F238E27FC236}">
                <a16:creationId xmlns:a16="http://schemas.microsoft.com/office/drawing/2014/main" id="{38B41530-1FD2-02E6-2073-A9958109EFB3}"/>
              </a:ext>
            </a:extLst>
          </p:cNvPr>
          <p:cNvPicPr>
            <a:picLocks noChangeAspect="1"/>
          </p:cNvPicPr>
          <p:nvPr/>
        </p:nvPicPr>
        <p:blipFill>
          <a:blip r:embed="rId3"/>
          <a:stretch>
            <a:fillRect/>
          </a:stretch>
        </p:blipFill>
        <p:spPr>
          <a:xfrm>
            <a:off x="2678984" y="249202"/>
            <a:ext cx="8599061" cy="5902469"/>
          </a:xfrm>
          <a:prstGeom prst="rect">
            <a:avLst/>
          </a:prstGeom>
        </p:spPr>
      </p:pic>
      <p:pic>
        <p:nvPicPr>
          <p:cNvPr id="9" name="Picture 8" descr="A collage of food&#10;&#10;Description automatically generated with medium confidence">
            <a:extLst>
              <a:ext uri="{FF2B5EF4-FFF2-40B4-BE49-F238E27FC236}">
                <a16:creationId xmlns:a16="http://schemas.microsoft.com/office/drawing/2014/main" id="{E7388CA3-D116-F34A-07B9-B2E0BB05E278}"/>
              </a:ext>
            </a:extLst>
          </p:cNvPr>
          <p:cNvPicPr>
            <a:picLocks noChangeAspect="1"/>
          </p:cNvPicPr>
          <p:nvPr/>
        </p:nvPicPr>
        <p:blipFill>
          <a:blip r:embed="rId4"/>
          <a:stretch>
            <a:fillRect/>
          </a:stretch>
        </p:blipFill>
        <p:spPr>
          <a:xfrm>
            <a:off x="7400924" y="5122112"/>
            <a:ext cx="3523697" cy="1435851"/>
          </a:xfrm>
          <a:prstGeom prst="rect">
            <a:avLst/>
          </a:prstGeom>
        </p:spPr>
      </p:pic>
    </p:spTree>
    <p:extLst>
      <p:ext uri="{BB962C8B-B14F-4D97-AF65-F5344CB8AC3E}">
        <p14:creationId xmlns:p14="http://schemas.microsoft.com/office/powerpoint/2010/main" val="2823695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ttle of wine&#10;&#10;Description automatically generated with low confidence">
            <a:extLst>
              <a:ext uri="{FF2B5EF4-FFF2-40B4-BE49-F238E27FC236}">
                <a16:creationId xmlns:a16="http://schemas.microsoft.com/office/drawing/2014/main" id="{A91C5F2D-B553-06CA-02F3-87BA867D7703}"/>
              </a:ext>
            </a:extLst>
          </p:cNvPr>
          <p:cNvPicPr>
            <a:picLocks noChangeAspect="1"/>
          </p:cNvPicPr>
          <p:nvPr/>
        </p:nvPicPr>
        <p:blipFill>
          <a:blip r:embed="rId2"/>
          <a:stretch>
            <a:fillRect/>
          </a:stretch>
        </p:blipFill>
        <p:spPr>
          <a:xfrm>
            <a:off x="1212278" y="689573"/>
            <a:ext cx="1770238" cy="5489114"/>
          </a:xfrm>
          <a:prstGeom prst="rect">
            <a:avLst/>
          </a:prstGeom>
        </p:spPr>
      </p:pic>
      <p:cxnSp>
        <p:nvCxnSpPr>
          <p:cNvPr id="12" name="Straight Connector 11">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DFCE38"/>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18E72584-D960-4A0C-7ECA-777707369A00}"/>
              </a:ext>
            </a:extLst>
          </p:cNvPr>
          <p:cNvPicPr>
            <a:picLocks noChangeAspect="1"/>
          </p:cNvPicPr>
          <p:nvPr/>
        </p:nvPicPr>
        <p:blipFill>
          <a:blip r:embed="rId3"/>
          <a:stretch>
            <a:fillRect/>
          </a:stretch>
        </p:blipFill>
        <p:spPr>
          <a:xfrm>
            <a:off x="3746093" y="365720"/>
            <a:ext cx="7424556" cy="4775128"/>
          </a:xfrm>
          <a:prstGeom prst="rect">
            <a:avLst/>
          </a:prstGeom>
        </p:spPr>
      </p:pic>
      <p:pic>
        <p:nvPicPr>
          <p:cNvPr id="9" name="Picture 8" descr="A close up of a logo&#10;&#10;Description automatically generated with low confidence">
            <a:extLst>
              <a:ext uri="{FF2B5EF4-FFF2-40B4-BE49-F238E27FC236}">
                <a16:creationId xmlns:a16="http://schemas.microsoft.com/office/drawing/2014/main" id="{2695C2A5-83BD-7177-FD81-BC9C9AC5EF5D}"/>
              </a:ext>
            </a:extLst>
          </p:cNvPr>
          <p:cNvPicPr>
            <a:picLocks noChangeAspect="1"/>
          </p:cNvPicPr>
          <p:nvPr/>
        </p:nvPicPr>
        <p:blipFill>
          <a:blip r:embed="rId4"/>
          <a:stretch>
            <a:fillRect/>
          </a:stretch>
        </p:blipFill>
        <p:spPr>
          <a:xfrm>
            <a:off x="4229100" y="5180615"/>
            <a:ext cx="1866900" cy="1168400"/>
          </a:xfrm>
          <a:prstGeom prst="rect">
            <a:avLst/>
          </a:prstGeom>
        </p:spPr>
      </p:pic>
      <p:pic>
        <p:nvPicPr>
          <p:cNvPr id="11" name="Picture 10" descr="A collage of food&#10;&#10;Description automatically generated with medium confidence">
            <a:extLst>
              <a:ext uri="{FF2B5EF4-FFF2-40B4-BE49-F238E27FC236}">
                <a16:creationId xmlns:a16="http://schemas.microsoft.com/office/drawing/2014/main" id="{BC5F6082-1A64-9071-532A-8E39822DADCB}"/>
              </a:ext>
            </a:extLst>
          </p:cNvPr>
          <p:cNvPicPr>
            <a:picLocks noChangeAspect="1"/>
          </p:cNvPicPr>
          <p:nvPr/>
        </p:nvPicPr>
        <p:blipFill>
          <a:blip r:embed="rId5"/>
          <a:stretch>
            <a:fillRect/>
          </a:stretch>
        </p:blipFill>
        <p:spPr>
          <a:xfrm>
            <a:off x="7586384" y="5140848"/>
            <a:ext cx="3584265" cy="1455298"/>
          </a:xfrm>
          <a:prstGeom prst="rect">
            <a:avLst/>
          </a:prstGeom>
        </p:spPr>
      </p:pic>
    </p:spTree>
    <p:extLst>
      <p:ext uri="{BB962C8B-B14F-4D97-AF65-F5344CB8AC3E}">
        <p14:creationId xmlns:p14="http://schemas.microsoft.com/office/powerpoint/2010/main" val="291268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8788-3F9C-36F3-859E-F4E39150EBDF}"/>
              </a:ext>
            </a:extLst>
          </p:cNvPr>
          <p:cNvSpPr>
            <a:spLocks noGrp="1"/>
          </p:cNvSpPr>
          <p:nvPr>
            <p:ph type="title"/>
          </p:nvPr>
        </p:nvSpPr>
        <p:spPr/>
        <p:txBody>
          <a:bodyPr/>
          <a:lstStyle/>
          <a:p>
            <a:pPr algn="ctr"/>
            <a:r>
              <a:rPr lang="en-US" sz="4400" dirty="0">
                <a:solidFill>
                  <a:srgbClr val="C00000"/>
                </a:solidFill>
              </a:rPr>
              <a:t>King George Wine Society</a:t>
            </a:r>
            <a:br>
              <a:rPr lang="en-US" sz="4400" dirty="0">
                <a:solidFill>
                  <a:srgbClr val="C00000"/>
                </a:solidFill>
              </a:rPr>
            </a:br>
            <a:r>
              <a:rPr lang="en-US" sz="1800" dirty="0" err="1">
                <a:solidFill>
                  <a:srgbClr val="C00000"/>
                </a:solidFill>
              </a:rPr>
              <a:t>www.kgwinesociety.com</a:t>
            </a:r>
            <a:endParaRPr lang="en-US" dirty="0"/>
          </a:p>
        </p:txBody>
      </p:sp>
      <p:sp>
        <p:nvSpPr>
          <p:cNvPr id="3" name="Content Placeholder 2">
            <a:extLst>
              <a:ext uri="{FF2B5EF4-FFF2-40B4-BE49-F238E27FC236}">
                <a16:creationId xmlns:a16="http://schemas.microsoft.com/office/drawing/2014/main" id="{AD118ECC-F4C5-0512-C390-161148A616FD}"/>
              </a:ext>
            </a:extLst>
          </p:cNvPr>
          <p:cNvSpPr>
            <a:spLocks noGrp="1"/>
          </p:cNvSpPr>
          <p:nvPr>
            <p:ph idx="1"/>
          </p:nvPr>
        </p:nvSpPr>
        <p:spPr/>
        <p:txBody>
          <a:bodyPr/>
          <a:lstStyle/>
          <a:p>
            <a:pPr marL="342900" indent="-342900" algn="l">
              <a:buFont typeface="Arial" panose="020B0604020202020204" pitchFamily="34" charset="0"/>
              <a:buChar char="•"/>
            </a:pPr>
            <a:r>
              <a:rPr lang="en-US" dirty="0"/>
              <a:t>Change pouring size (2oz    1.5/1.7oz)</a:t>
            </a:r>
          </a:p>
          <a:p>
            <a:pPr marL="342900" indent="-342900" algn="l">
              <a:buFont typeface="Arial" panose="020B0604020202020204" pitchFamily="34" charset="0"/>
              <a:buChar char="•"/>
            </a:pPr>
            <a:r>
              <a:rPr lang="en-US" dirty="0"/>
              <a:t>Increase tasting fee ($15      $20)</a:t>
            </a:r>
          </a:p>
          <a:p>
            <a:pPr marL="0" indent="0" algn="l">
              <a:buNone/>
            </a:pPr>
            <a:endParaRPr lang="en-US" dirty="0"/>
          </a:p>
          <a:p>
            <a:pPr marL="342900" indent="-342900" algn="l">
              <a:buFont typeface="Arial" panose="020B0604020202020204" pitchFamily="34" charset="0"/>
              <a:buChar char="•"/>
            </a:pPr>
            <a:r>
              <a:rPr lang="en-US" dirty="0"/>
              <a:t>Food Preparer - Reduce Free Tastings:</a:t>
            </a:r>
          </a:p>
          <a:p>
            <a:pPr marL="800100" lvl="1" indent="-342900" algn="l">
              <a:buFont typeface="Arial" panose="020B0604020202020204" pitchFamily="34" charset="0"/>
              <a:buChar char="•"/>
            </a:pPr>
            <a:r>
              <a:rPr lang="en-US" dirty="0"/>
              <a:t>Wine Presenter: 1</a:t>
            </a:r>
          </a:p>
          <a:p>
            <a:pPr marL="800100" lvl="1" indent="-342900" algn="l">
              <a:buFont typeface="Arial" panose="020B0604020202020204" pitchFamily="34" charset="0"/>
              <a:buChar char="•"/>
            </a:pPr>
            <a:r>
              <a:rPr lang="en-US" dirty="0"/>
              <a:t>Food Preparer: 2 (2 to 1)</a:t>
            </a:r>
          </a:p>
          <a:p>
            <a:pPr marL="800100" lvl="1" indent="-342900" algn="l">
              <a:buFont typeface="Arial" panose="020B0604020202020204" pitchFamily="34" charset="0"/>
              <a:buChar char="•"/>
            </a:pPr>
            <a:r>
              <a:rPr lang="en-US" dirty="0"/>
              <a:t>Possibly re-word by-law?</a:t>
            </a:r>
          </a:p>
          <a:p>
            <a:pPr marL="800100" lvl="1" indent="-342900" algn="l">
              <a:buFont typeface="Arial" panose="020B0604020202020204" pitchFamily="34" charset="0"/>
              <a:buChar char="•"/>
            </a:pPr>
            <a:r>
              <a:rPr lang="en-US" dirty="0"/>
              <a:t>If tasting fees are raised that adds to the reimbursement value</a:t>
            </a:r>
          </a:p>
          <a:p>
            <a:pPr marL="342900" indent="-342900"/>
            <a:endParaRPr lang="en-US" dirty="0"/>
          </a:p>
          <a:p>
            <a:endParaRPr lang="en-US" dirty="0"/>
          </a:p>
        </p:txBody>
      </p:sp>
      <p:sp>
        <p:nvSpPr>
          <p:cNvPr id="4" name="Striped Right Arrow 3">
            <a:extLst>
              <a:ext uri="{FF2B5EF4-FFF2-40B4-BE49-F238E27FC236}">
                <a16:creationId xmlns:a16="http://schemas.microsoft.com/office/drawing/2014/main" id="{3A32F187-176E-36D4-E0BB-155C6551A5D8}"/>
              </a:ext>
            </a:extLst>
          </p:cNvPr>
          <p:cNvSpPr/>
          <p:nvPr/>
        </p:nvSpPr>
        <p:spPr>
          <a:xfrm rot="5400000" flipH="1" flipV="1">
            <a:off x="4927058" y="2460463"/>
            <a:ext cx="237452" cy="2258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riped Right Arrow 4">
            <a:extLst>
              <a:ext uri="{FF2B5EF4-FFF2-40B4-BE49-F238E27FC236}">
                <a16:creationId xmlns:a16="http://schemas.microsoft.com/office/drawing/2014/main" id="{EF91E0B9-C47E-CC71-E389-4578013C5509}"/>
              </a:ext>
            </a:extLst>
          </p:cNvPr>
          <p:cNvSpPr/>
          <p:nvPr/>
        </p:nvSpPr>
        <p:spPr>
          <a:xfrm rot="16200000" flipH="1" flipV="1">
            <a:off x="4881091" y="1969514"/>
            <a:ext cx="237453" cy="22584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2image2893864464">
            <a:extLst>
              <a:ext uri="{FF2B5EF4-FFF2-40B4-BE49-F238E27FC236}">
                <a16:creationId xmlns:a16="http://schemas.microsoft.com/office/drawing/2014/main" id="{1DC1FBBC-E47F-481D-3B3A-BF36DFFB0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380" y="343720"/>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721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wine&#10;&#10;Description automatically generated with low confidence">
            <a:extLst>
              <a:ext uri="{FF2B5EF4-FFF2-40B4-BE49-F238E27FC236}">
                <a16:creationId xmlns:a16="http://schemas.microsoft.com/office/drawing/2014/main" id="{17CB964A-0933-E040-1B7A-CACDDE808B49}"/>
              </a:ext>
            </a:extLst>
          </p:cNvPr>
          <p:cNvPicPr>
            <a:picLocks noChangeAspect="1"/>
          </p:cNvPicPr>
          <p:nvPr/>
        </p:nvPicPr>
        <p:blipFill>
          <a:blip r:embed="rId2"/>
          <a:stretch>
            <a:fillRect/>
          </a:stretch>
        </p:blipFill>
        <p:spPr>
          <a:xfrm>
            <a:off x="846393" y="451567"/>
            <a:ext cx="1968500" cy="5954866"/>
          </a:xfrm>
          <a:prstGeom prst="rect">
            <a:avLst/>
          </a:prstGeom>
        </p:spPr>
      </p:pic>
      <p:pic>
        <p:nvPicPr>
          <p:cNvPr id="5" name="Picture 4" descr="Text&#10;&#10;Description automatically generated">
            <a:extLst>
              <a:ext uri="{FF2B5EF4-FFF2-40B4-BE49-F238E27FC236}">
                <a16:creationId xmlns:a16="http://schemas.microsoft.com/office/drawing/2014/main" id="{EE300644-91FF-1F6B-C97A-4D42F710C35F}"/>
              </a:ext>
            </a:extLst>
          </p:cNvPr>
          <p:cNvPicPr>
            <a:picLocks noChangeAspect="1"/>
          </p:cNvPicPr>
          <p:nvPr/>
        </p:nvPicPr>
        <p:blipFill>
          <a:blip r:embed="rId3"/>
          <a:stretch>
            <a:fillRect/>
          </a:stretch>
        </p:blipFill>
        <p:spPr>
          <a:xfrm>
            <a:off x="3352801" y="158340"/>
            <a:ext cx="7101757" cy="3727860"/>
          </a:xfrm>
          <a:prstGeom prst="rect">
            <a:avLst/>
          </a:prstGeom>
        </p:spPr>
      </p:pic>
      <p:pic>
        <p:nvPicPr>
          <p:cNvPr id="7" name="Picture 6" descr="A collage of food&#10;&#10;Description automatically generated with low confidence">
            <a:extLst>
              <a:ext uri="{FF2B5EF4-FFF2-40B4-BE49-F238E27FC236}">
                <a16:creationId xmlns:a16="http://schemas.microsoft.com/office/drawing/2014/main" id="{5C3BD79D-96D3-F8C6-E0DB-1DEC3A77368B}"/>
              </a:ext>
            </a:extLst>
          </p:cNvPr>
          <p:cNvPicPr>
            <a:picLocks noChangeAspect="1"/>
          </p:cNvPicPr>
          <p:nvPr/>
        </p:nvPicPr>
        <p:blipFill>
          <a:blip r:embed="rId4"/>
          <a:stretch>
            <a:fillRect/>
          </a:stretch>
        </p:blipFill>
        <p:spPr>
          <a:xfrm>
            <a:off x="3352801" y="3869355"/>
            <a:ext cx="7101757" cy="2830305"/>
          </a:xfrm>
          <a:prstGeom prst="rect">
            <a:avLst/>
          </a:prstGeom>
        </p:spPr>
      </p:pic>
      <p:pic>
        <p:nvPicPr>
          <p:cNvPr id="10" name="Picture 9" descr="A close up of a logo&#10;&#10;Description automatically generated with low confidence">
            <a:extLst>
              <a:ext uri="{FF2B5EF4-FFF2-40B4-BE49-F238E27FC236}">
                <a16:creationId xmlns:a16="http://schemas.microsoft.com/office/drawing/2014/main" id="{915467C5-1074-CA33-F97B-3DE0099EB5A4}"/>
              </a:ext>
            </a:extLst>
          </p:cNvPr>
          <p:cNvPicPr>
            <a:picLocks noChangeAspect="1"/>
          </p:cNvPicPr>
          <p:nvPr/>
        </p:nvPicPr>
        <p:blipFill>
          <a:blip r:embed="rId5"/>
          <a:stretch>
            <a:fillRect/>
          </a:stretch>
        </p:blipFill>
        <p:spPr>
          <a:xfrm>
            <a:off x="10059016" y="2723078"/>
            <a:ext cx="1866900" cy="1168400"/>
          </a:xfrm>
          <a:prstGeom prst="rect">
            <a:avLst/>
          </a:prstGeom>
        </p:spPr>
      </p:pic>
    </p:spTree>
    <p:extLst>
      <p:ext uri="{BB962C8B-B14F-4D97-AF65-F5344CB8AC3E}">
        <p14:creationId xmlns:p14="http://schemas.microsoft.com/office/powerpoint/2010/main" val="7988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9B676-2A73-A8E0-A77D-E2C64749E7A4}"/>
              </a:ext>
            </a:extLst>
          </p:cNvPr>
          <p:cNvPicPr>
            <a:picLocks noChangeAspect="1"/>
          </p:cNvPicPr>
          <p:nvPr/>
        </p:nvPicPr>
        <p:blipFill>
          <a:blip r:embed="rId3"/>
          <a:stretch>
            <a:fillRect/>
          </a:stretch>
        </p:blipFill>
        <p:spPr>
          <a:xfrm>
            <a:off x="1766411" y="-1"/>
            <a:ext cx="8305361" cy="6577781"/>
          </a:xfrm>
          <a:prstGeom prst="rect">
            <a:avLst/>
          </a:prstGeom>
        </p:spPr>
      </p:pic>
    </p:spTree>
    <p:extLst>
      <p:ext uri="{BB962C8B-B14F-4D97-AF65-F5344CB8AC3E}">
        <p14:creationId xmlns:p14="http://schemas.microsoft.com/office/powerpoint/2010/main" val="4224572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lass of red liquid&#10;&#10;Description automatically generated with low confidence">
            <a:extLst>
              <a:ext uri="{FF2B5EF4-FFF2-40B4-BE49-F238E27FC236}">
                <a16:creationId xmlns:a16="http://schemas.microsoft.com/office/drawing/2014/main" id="{5EB22E4E-D875-EFA2-1D1B-28446C9A0055}"/>
              </a:ext>
            </a:extLst>
          </p:cNvPr>
          <p:cNvPicPr>
            <a:picLocks noChangeAspect="1"/>
          </p:cNvPicPr>
          <p:nvPr/>
        </p:nvPicPr>
        <p:blipFill>
          <a:blip r:embed="rId3"/>
          <a:stretch>
            <a:fillRect/>
          </a:stretch>
        </p:blipFill>
        <p:spPr>
          <a:xfrm>
            <a:off x="306030" y="221226"/>
            <a:ext cx="6093542" cy="6093542"/>
          </a:xfrm>
          <a:prstGeom prst="rect">
            <a:avLst/>
          </a:prstGeom>
        </p:spPr>
      </p:pic>
      <p:sp>
        <p:nvSpPr>
          <p:cNvPr id="7" name="TextBox 6">
            <a:extLst>
              <a:ext uri="{FF2B5EF4-FFF2-40B4-BE49-F238E27FC236}">
                <a16:creationId xmlns:a16="http://schemas.microsoft.com/office/drawing/2014/main" id="{4F6A5B4C-8070-1C55-58A2-E55F00F5B3B7}"/>
              </a:ext>
            </a:extLst>
          </p:cNvPr>
          <p:cNvSpPr txBox="1"/>
          <p:nvPr/>
        </p:nvSpPr>
        <p:spPr>
          <a:xfrm>
            <a:off x="5678129" y="1575226"/>
            <a:ext cx="5781368" cy="3816429"/>
          </a:xfrm>
          <a:prstGeom prst="rect">
            <a:avLst/>
          </a:prstGeom>
          <a:noFill/>
        </p:spPr>
        <p:txBody>
          <a:bodyPr wrap="square" rtlCol="0">
            <a:spAutoFit/>
          </a:bodyPr>
          <a:lstStyle/>
          <a:p>
            <a:r>
              <a:rPr lang="en-US" sz="2800" dirty="0">
                <a:latin typeface="Helvetica Neue" panose="02000503000000020004" pitchFamily="2" charset="0"/>
              </a:rPr>
              <a:t>1 - </a:t>
            </a:r>
            <a:r>
              <a:rPr lang="en-US" sz="2800" dirty="0">
                <a:effectLst/>
                <a:latin typeface="Helvetica Neue" panose="02000503000000020004" pitchFamily="2" charset="0"/>
              </a:rPr>
              <a:t>Grover Rose 2021</a:t>
            </a:r>
          </a:p>
          <a:p>
            <a:r>
              <a:rPr lang="en-US" sz="2800" dirty="0">
                <a:effectLst/>
                <a:latin typeface="Helvetica Neue" panose="02000503000000020004" pitchFamily="2" charset="0"/>
              </a:rPr>
              <a:t>2 - Sula Chenin Blanc 2022</a:t>
            </a:r>
          </a:p>
          <a:p>
            <a:r>
              <a:rPr lang="en-US" sz="2800" dirty="0">
                <a:effectLst/>
                <a:latin typeface="Helvetica Neue" panose="02000503000000020004" pitchFamily="2" charset="0"/>
              </a:rPr>
              <a:t>3 - Sula Sauvignon Blanc 2022</a:t>
            </a:r>
          </a:p>
          <a:p>
            <a:r>
              <a:rPr lang="en-US" sz="2800" dirty="0">
                <a:effectLst/>
                <a:latin typeface="Helvetica Neue" panose="02000503000000020004" pitchFamily="2" charset="0"/>
              </a:rPr>
              <a:t>4 - Grover White Viognier 2019</a:t>
            </a:r>
          </a:p>
          <a:p>
            <a:endParaRPr lang="en-US" sz="2800" dirty="0">
              <a:effectLst/>
              <a:latin typeface="Helvetica Neue" panose="02000503000000020004" pitchFamily="2" charset="0"/>
            </a:endParaRPr>
          </a:p>
          <a:p>
            <a:r>
              <a:rPr lang="en-US" sz="2800" dirty="0">
                <a:effectLst/>
                <a:latin typeface="Helvetica Neue" panose="02000503000000020004" pitchFamily="2" charset="0"/>
              </a:rPr>
              <a:t>5 - Sula Shiraz 2020/2016</a:t>
            </a:r>
          </a:p>
          <a:p>
            <a:r>
              <a:rPr lang="en-US" sz="2800" dirty="0">
                <a:effectLst/>
                <a:latin typeface="Helvetica Neue" panose="02000503000000020004" pitchFamily="2" charset="0"/>
              </a:rPr>
              <a:t>6 - Grover Cabernet Shiraz  2020</a:t>
            </a:r>
          </a:p>
          <a:p>
            <a:r>
              <a:rPr lang="en-US" sz="2800" dirty="0">
                <a:effectLst/>
                <a:latin typeface="Helvetica Neue" panose="02000503000000020004" pitchFamily="2" charset="0"/>
              </a:rPr>
              <a:t>7 - Grover Red  Cab &amp; Shiraz 2018</a:t>
            </a:r>
          </a:p>
          <a:p>
            <a:endParaRPr lang="en-US" dirty="0"/>
          </a:p>
        </p:txBody>
      </p:sp>
    </p:spTree>
    <p:extLst>
      <p:ext uri="{BB962C8B-B14F-4D97-AF65-F5344CB8AC3E}">
        <p14:creationId xmlns:p14="http://schemas.microsoft.com/office/powerpoint/2010/main" val="3364615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6A5B4C-8070-1C55-58A2-E55F00F5B3B7}"/>
              </a:ext>
            </a:extLst>
          </p:cNvPr>
          <p:cNvSpPr txBox="1"/>
          <p:nvPr/>
        </p:nvSpPr>
        <p:spPr>
          <a:xfrm>
            <a:off x="4513006" y="1575226"/>
            <a:ext cx="6946491" cy="3385542"/>
          </a:xfrm>
          <a:prstGeom prst="rect">
            <a:avLst/>
          </a:prstGeom>
          <a:noFill/>
        </p:spPr>
        <p:txBody>
          <a:bodyPr wrap="square" rtlCol="0">
            <a:spAutoFit/>
          </a:bodyPr>
          <a:lstStyle/>
          <a:p>
            <a:r>
              <a:rPr lang="en-US" sz="2800" dirty="0">
                <a:highlight>
                  <a:srgbClr val="FFFF00"/>
                </a:highlight>
                <a:latin typeface="Helvetica Neue" panose="02000503000000020004" pitchFamily="2" charset="0"/>
              </a:rPr>
              <a:t>1 - </a:t>
            </a:r>
            <a:r>
              <a:rPr lang="en-US" sz="2800" dirty="0">
                <a:effectLst/>
                <a:highlight>
                  <a:srgbClr val="FFFF00"/>
                </a:highlight>
                <a:latin typeface="Helvetica Neue" panose="02000503000000020004" pitchFamily="2" charset="0"/>
              </a:rPr>
              <a:t>Grover Rose 2021 $20.99</a:t>
            </a:r>
          </a:p>
          <a:p>
            <a:r>
              <a:rPr lang="en-US" sz="2800" dirty="0">
                <a:effectLst/>
                <a:latin typeface="Helvetica Neue" panose="02000503000000020004" pitchFamily="2" charset="0"/>
              </a:rPr>
              <a:t>2 - Sula Chenin Blanc 2022 </a:t>
            </a:r>
          </a:p>
          <a:p>
            <a:r>
              <a:rPr lang="en-US" sz="2800" dirty="0">
                <a:effectLst/>
                <a:latin typeface="Helvetica Neue" panose="02000503000000020004" pitchFamily="2" charset="0"/>
              </a:rPr>
              <a:t>3 - Sula Sauvignon Blanc 2022</a:t>
            </a:r>
          </a:p>
          <a:p>
            <a:r>
              <a:rPr lang="en-US" sz="2800" dirty="0">
                <a:effectLst/>
                <a:latin typeface="Helvetica Neue" panose="02000503000000020004" pitchFamily="2" charset="0"/>
              </a:rPr>
              <a:t>4 - Grover White Viognier 2019</a:t>
            </a:r>
          </a:p>
          <a:p>
            <a:r>
              <a:rPr lang="en-US" sz="2800" dirty="0">
                <a:effectLst/>
                <a:latin typeface="Helvetica Neue" panose="02000503000000020004" pitchFamily="2" charset="0"/>
              </a:rPr>
              <a:t>5 - Sula Shiraz 2020/2016 </a:t>
            </a:r>
          </a:p>
          <a:p>
            <a:r>
              <a:rPr lang="en-US" sz="2800" dirty="0">
                <a:effectLst/>
                <a:latin typeface="Helvetica Neue" panose="02000503000000020004" pitchFamily="2" charset="0"/>
              </a:rPr>
              <a:t>6 - Grover Cabernet Shiraz  2020 </a:t>
            </a:r>
          </a:p>
          <a:p>
            <a:r>
              <a:rPr lang="en-US" sz="2800" dirty="0">
                <a:effectLst/>
                <a:latin typeface="Helvetica Neue" panose="02000503000000020004" pitchFamily="2" charset="0"/>
              </a:rPr>
              <a:t>7 - Grover Red  Cab &amp; Shiraz 2018</a:t>
            </a:r>
          </a:p>
          <a:p>
            <a:endParaRPr lang="en-US" dirty="0"/>
          </a:p>
        </p:txBody>
      </p:sp>
      <p:pic>
        <p:nvPicPr>
          <p:cNvPr id="4" name="Picture 3" descr="Shape&#10;&#10;Description automatically generated">
            <a:extLst>
              <a:ext uri="{FF2B5EF4-FFF2-40B4-BE49-F238E27FC236}">
                <a16:creationId xmlns:a16="http://schemas.microsoft.com/office/drawing/2014/main" id="{2E9F600C-C571-C489-CDC1-D63D25D8D3E6}"/>
              </a:ext>
            </a:extLst>
          </p:cNvPr>
          <p:cNvPicPr>
            <a:picLocks noChangeAspect="1"/>
          </p:cNvPicPr>
          <p:nvPr/>
        </p:nvPicPr>
        <p:blipFill>
          <a:blip r:embed="rId2"/>
          <a:stretch>
            <a:fillRect/>
          </a:stretch>
        </p:blipFill>
        <p:spPr>
          <a:xfrm>
            <a:off x="2076655" y="785761"/>
            <a:ext cx="1549400" cy="5080000"/>
          </a:xfrm>
          <a:prstGeom prst="rect">
            <a:avLst/>
          </a:prstGeom>
        </p:spPr>
      </p:pic>
    </p:spTree>
    <p:extLst>
      <p:ext uri="{BB962C8B-B14F-4D97-AF65-F5344CB8AC3E}">
        <p14:creationId xmlns:p14="http://schemas.microsoft.com/office/powerpoint/2010/main" val="3070565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6A5B4C-8070-1C55-58A2-E55F00F5B3B7}"/>
              </a:ext>
            </a:extLst>
          </p:cNvPr>
          <p:cNvSpPr txBox="1"/>
          <p:nvPr/>
        </p:nvSpPr>
        <p:spPr>
          <a:xfrm>
            <a:off x="4513006" y="1575226"/>
            <a:ext cx="6946491" cy="3385542"/>
          </a:xfrm>
          <a:prstGeom prst="rect">
            <a:avLst/>
          </a:prstGeom>
          <a:noFill/>
        </p:spPr>
        <p:txBody>
          <a:bodyPr wrap="square" rtlCol="0">
            <a:spAutoFit/>
          </a:bodyPr>
          <a:lstStyle/>
          <a:p>
            <a:r>
              <a:rPr lang="en-US" sz="2800" dirty="0">
                <a:latin typeface="Helvetica Neue" panose="02000503000000020004" pitchFamily="2" charset="0"/>
              </a:rPr>
              <a:t>1 - </a:t>
            </a:r>
            <a:r>
              <a:rPr lang="en-US" sz="2800" dirty="0">
                <a:effectLst/>
                <a:latin typeface="Helvetica Neue" panose="02000503000000020004" pitchFamily="2" charset="0"/>
              </a:rPr>
              <a:t>Grover Rose 2021 $20.99</a:t>
            </a:r>
          </a:p>
          <a:p>
            <a:r>
              <a:rPr lang="en-US" sz="2800" dirty="0">
                <a:effectLst/>
                <a:latin typeface="Helvetica Neue" panose="02000503000000020004" pitchFamily="2" charset="0"/>
              </a:rPr>
              <a:t>2 - </a:t>
            </a:r>
            <a:r>
              <a:rPr lang="en-US" sz="2800" dirty="0">
                <a:effectLst/>
                <a:highlight>
                  <a:srgbClr val="FFFF00"/>
                </a:highlight>
                <a:latin typeface="Helvetica Neue" panose="02000503000000020004" pitchFamily="2" charset="0"/>
              </a:rPr>
              <a:t>Sula Chenin Blanc 2022 $15.99</a:t>
            </a:r>
          </a:p>
          <a:p>
            <a:r>
              <a:rPr lang="en-US" sz="2800" dirty="0">
                <a:effectLst/>
                <a:latin typeface="Helvetica Neue" panose="02000503000000020004" pitchFamily="2" charset="0"/>
              </a:rPr>
              <a:t>3 - Sula Sauvignon Blanc 2022 </a:t>
            </a:r>
          </a:p>
          <a:p>
            <a:r>
              <a:rPr lang="en-US" sz="2800" dirty="0">
                <a:effectLst/>
                <a:latin typeface="Helvetica Neue" panose="02000503000000020004" pitchFamily="2" charset="0"/>
              </a:rPr>
              <a:t>4 - Grover White Viognier 2019 </a:t>
            </a:r>
          </a:p>
          <a:p>
            <a:r>
              <a:rPr lang="en-US" sz="2800" dirty="0">
                <a:effectLst/>
                <a:latin typeface="Helvetica Neue" panose="02000503000000020004" pitchFamily="2" charset="0"/>
              </a:rPr>
              <a:t>5 - Sula Shiraz 2020/2016 </a:t>
            </a:r>
          </a:p>
          <a:p>
            <a:r>
              <a:rPr lang="en-US" sz="2800" dirty="0">
                <a:effectLst/>
                <a:latin typeface="Helvetica Neue" panose="02000503000000020004" pitchFamily="2" charset="0"/>
              </a:rPr>
              <a:t>6 - Grover Cabernet Shiraz  2020 </a:t>
            </a:r>
          </a:p>
          <a:p>
            <a:r>
              <a:rPr lang="en-US" sz="2800" dirty="0">
                <a:effectLst/>
                <a:latin typeface="Helvetica Neue" panose="02000503000000020004" pitchFamily="2" charset="0"/>
              </a:rPr>
              <a:t>7 - Grover Red  Cab &amp; Shiraz 2018 </a:t>
            </a:r>
          </a:p>
          <a:p>
            <a:endParaRPr lang="en-US" dirty="0"/>
          </a:p>
        </p:txBody>
      </p:sp>
      <p:pic>
        <p:nvPicPr>
          <p:cNvPr id="4" name="Picture 3" descr="Shape&#10;&#10;Description automatically generated">
            <a:extLst>
              <a:ext uri="{FF2B5EF4-FFF2-40B4-BE49-F238E27FC236}">
                <a16:creationId xmlns:a16="http://schemas.microsoft.com/office/drawing/2014/main" id="{2E9F600C-C571-C489-CDC1-D63D25D8D3E6}"/>
              </a:ext>
            </a:extLst>
          </p:cNvPr>
          <p:cNvPicPr>
            <a:picLocks noChangeAspect="1"/>
          </p:cNvPicPr>
          <p:nvPr/>
        </p:nvPicPr>
        <p:blipFill>
          <a:blip r:embed="rId2"/>
          <a:stretch>
            <a:fillRect/>
          </a:stretch>
        </p:blipFill>
        <p:spPr>
          <a:xfrm>
            <a:off x="2076655" y="785761"/>
            <a:ext cx="1549400" cy="5080000"/>
          </a:xfrm>
          <a:prstGeom prst="rect">
            <a:avLst/>
          </a:prstGeom>
        </p:spPr>
      </p:pic>
    </p:spTree>
    <p:extLst>
      <p:ext uri="{BB962C8B-B14F-4D97-AF65-F5344CB8AC3E}">
        <p14:creationId xmlns:p14="http://schemas.microsoft.com/office/powerpoint/2010/main" val="2632147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6A5B4C-8070-1C55-58A2-E55F00F5B3B7}"/>
              </a:ext>
            </a:extLst>
          </p:cNvPr>
          <p:cNvSpPr txBox="1"/>
          <p:nvPr/>
        </p:nvSpPr>
        <p:spPr>
          <a:xfrm>
            <a:off x="4513006" y="1575226"/>
            <a:ext cx="6946491" cy="3385542"/>
          </a:xfrm>
          <a:prstGeom prst="rect">
            <a:avLst/>
          </a:prstGeom>
          <a:noFill/>
        </p:spPr>
        <p:txBody>
          <a:bodyPr wrap="square" rtlCol="0">
            <a:spAutoFit/>
          </a:bodyPr>
          <a:lstStyle/>
          <a:p>
            <a:r>
              <a:rPr lang="en-US" sz="2800" dirty="0">
                <a:latin typeface="Helvetica Neue" panose="02000503000000020004" pitchFamily="2" charset="0"/>
              </a:rPr>
              <a:t>1 - </a:t>
            </a:r>
            <a:r>
              <a:rPr lang="en-US" sz="2800" dirty="0">
                <a:effectLst/>
                <a:latin typeface="Helvetica Neue" panose="02000503000000020004" pitchFamily="2" charset="0"/>
              </a:rPr>
              <a:t>Grover Rose 2021 $20.99</a:t>
            </a:r>
          </a:p>
          <a:p>
            <a:r>
              <a:rPr lang="en-US" sz="2800" dirty="0">
                <a:effectLst/>
                <a:latin typeface="Helvetica Neue" panose="02000503000000020004" pitchFamily="2" charset="0"/>
              </a:rPr>
              <a:t>2 - Sula Chenin Blanc 2022 $15.99</a:t>
            </a:r>
          </a:p>
          <a:p>
            <a:r>
              <a:rPr lang="en-US" sz="2800" dirty="0">
                <a:effectLst/>
                <a:highlight>
                  <a:srgbClr val="FFFF00"/>
                </a:highlight>
                <a:latin typeface="Helvetica Neue" panose="02000503000000020004" pitchFamily="2" charset="0"/>
              </a:rPr>
              <a:t>3 - Sula Sauvignon Blanc 2022 $15.99</a:t>
            </a:r>
          </a:p>
          <a:p>
            <a:r>
              <a:rPr lang="en-US" sz="2800" dirty="0">
                <a:effectLst/>
                <a:latin typeface="Helvetica Neue" panose="02000503000000020004" pitchFamily="2" charset="0"/>
              </a:rPr>
              <a:t>4 - Grover White Viognier 2019 </a:t>
            </a:r>
          </a:p>
          <a:p>
            <a:r>
              <a:rPr lang="en-US" sz="2800" dirty="0">
                <a:effectLst/>
                <a:latin typeface="Helvetica Neue" panose="02000503000000020004" pitchFamily="2" charset="0"/>
              </a:rPr>
              <a:t>5 - Sula Shiraz 2020/2016 </a:t>
            </a:r>
          </a:p>
          <a:p>
            <a:r>
              <a:rPr lang="en-US" sz="2800" dirty="0">
                <a:effectLst/>
                <a:latin typeface="Helvetica Neue" panose="02000503000000020004" pitchFamily="2" charset="0"/>
              </a:rPr>
              <a:t>6 - Grover Cabernet Shiraz  2020 </a:t>
            </a:r>
          </a:p>
          <a:p>
            <a:r>
              <a:rPr lang="en-US" sz="2800" dirty="0">
                <a:effectLst/>
                <a:latin typeface="Helvetica Neue" panose="02000503000000020004" pitchFamily="2" charset="0"/>
              </a:rPr>
              <a:t>7 - Grover Red  Cab &amp; Shiraz 2018 </a:t>
            </a:r>
          </a:p>
          <a:p>
            <a:endParaRPr lang="en-US" dirty="0"/>
          </a:p>
        </p:txBody>
      </p:sp>
      <p:pic>
        <p:nvPicPr>
          <p:cNvPr id="4" name="Picture 3" descr="Shape&#10;&#10;Description automatically generated">
            <a:extLst>
              <a:ext uri="{FF2B5EF4-FFF2-40B4-BE49-F238E27FC236}">
                <a16:creationId xmlns:a16="http://schemas.microsoft.com/office/drawing/2014/main" id="{2E9F600C-C571-C489-CDC1-D63D25D8D3E6}"/>
              </a:ext>
            </a:extLst>
          </p:cNvPr>
          <p:cNvPicPr>
            <a:picLocks noChangeAspect="1"/>
          </p:cNvPicPr>
          <p:nvPr/>
        </p:nvPicPr>
        <p:blipFill>
          <a:blip r:embed="rId2"/>
          <a:stretch>
            <a:fillRect/>
          </a:stretch>
        </p:blipFill>
        <p:spPr>
          <a:xfrm>
            <a:off x="2076655" y="785761"/>
            <a:ext cx="1549400" cy="5080000"/>
          </a:xfrm>
          <a:prstGeom prst="rect">
            <a:avLst/>
          </a:prstGeom>
        </p:spPr>
      </p:pic>
    </p:spTree>
    <p:extLst>
      <p:ext uri="{BB962C8B-B14F-4D97-AF65-F5344CB8AC3E}">
        <p14:creationId xmlns:p14="http://schemas.microsoft.com/office/powerpoint/2010/main" val="1305699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6A5B4C-8070-1C55-58A2-E55F00F5B3B7}"/>
              </a:ext>
            </a:extLst>
          </p:cNvPr>
          <p:cNvSpPr txBox="1"/>
          <p:nvPr/>
        </p:nvSpPr>
        <p:spPr>
          <a:xfrm>
            <a:off x="4513006" y="1575226"/>
            <a:ext cx="6946491" cy="3385542"/>
          </a:xfrm>
          <a:prstGeom prst="rect">
            <a:avLst/>
          </a:prstGeom>
          <a:noFill/>
        </p:spPr>
        <p:txBody>
          <a:bodyPr wrap="square" rtlCol="0">
            <a:spAutoFit/>
          </a:bodyPr>
          <a:lstStyle/>
          <a:p>
            <a:r>
              <a:rPr lang="en-US" sz="2800" dirty="0">
                <a:latin typeface="Helvetica Neue" panose="02000503000000020004" pitchFamily="2" charset="0"/>
              </a:rPr>
              <a:t>1 - </a:t>
            </a:r>
            <a:r>
              <a:rPr lang="en-US" sz="2800" dirty="0">
                <a:effectLst/>
                <a:latin typeface="Helvetica Neue" panose="02000503000000020004" pitchFamily="2" charset="0"/>
              </a:rPr>
              <a:t>Grover Rose 2021 $20.99</a:t>
            </a:r>
          </a:p>
          <a:p>
            <a:r>
              <a:rPr lang="en-US" sz="2800" dirty="0">
                <a:effectLst/>
                <a:latin typeface="Helvetica Neue" panose="02000503000000020004" pitchFamily="2" charset="0"/>
              </a:rPr>
              <a:t>2 - Sula Chenin Blanc 2022 $15.99</a:t>
            </a:r>
          </a:p>
          <a:p>
            <a:r>
              <a:rPr lang="en-US" sz="2800" dirty="0">
                <a:effectLst/>
                <a:latin typeface="Helvetica Neue" panose="02000503000000020004" pitchFamily="2" charset="0"/>
              </a:rPr>
              <a:t>3 - Sula Sauvignon Blanc 2022 $15.99</a:t>
            </a:r>
          </a:p>
          <a:p>
            <a:r>
              <a:rPr lang="en-US" sz="2800" dirty="0">
                <a:effectLst/>
                <a:highlight>
                  <a:srgbClr val="FFFF00"/>
                </a:highlight>
                <a:latin typeface="Helvetica Neue" panose="02000503000000020004" pitchFamily="2" charset="0"/>
              </a:rPr>
              <a:t>4 - Grover White Viognier 2019 $33.99</a:t>
            </a:r>
          </a:p>
          <a:p>
            <a:r>
              <a:rPr lang="en-US" sz="2800" dirty="0">
                <a:effectLst/>
                <a:latin typeface="Helvetica Neue" panose="02000503000000020004" pitchFamily="2" charset="0"/>
              </a:rPr>
              <a:t>5 - Sula Shiraz 2020/2016 $20 </a:t>
            </a:r>
          </a:p>
          <a:p>
            <a:r>
              <a:rPr lang="en-US" sz="2800" dirty="0">
                <a:effectLst/>
                <a:latin typeface="Helvetica Neue" panose="02000503000000020004" pitchFamily="2" charset="0"/>
              </a:rPr>
              <a:t>6 - Grover Cabernet Shiraz  2020 </a:t>
            </a:r>
          </a:p>
          <a:p>
            <a:r>
              <a:rPr lang="en-US" sz="2800" dirty="0">
                <a:effectLst/>
                <a:latin typeface="Helvetica Neue" panose="02000503000000020004" pitchFamily="2" charset="0"/>
              </a:rPr>
              <a:t>7 - Grover Red  Cab &amp; Shiraz 2018</a:t>
            </a:r>
          </a:p>
          <a:p>
            <a:endParaRPr lang="en-US" dirty="0"/>
          </a:p>
        </p:txBody>
      </p:sp>
      <p:pic>
        <p:nvPicPr>
          <p:cNvPr id="4" name="Picture 3" descr="Shape&#10;&#10;Description automatically generated">
            <a:extLst>
              <a:ext uri="{FF2B5EF4-FFF2-40B4-BE49-F238E27FC236}">
                <a16:creationId xmlns:a16="http://schemas.microsoft.com/office/drawing/2014/main" id="{2E9F600C-C571-C489-CDC1-D63D25D8D3E6}"/>
              </a:ext>
            </a:extLst>
          </p:cNvPr>
          <p:cNvPicPr>
            <a:picLocks noChangeAspect="1"/>
          </p:cNvPicPr>
          <p:nvPr/>
        </p:nvPicPr>
        <p:blipFill>
          <a:blip r:embed="rId2"/>
          <a:stretch>
            <a:fillRect/>
          </a:stretch>
        </p:blipFill>
        <p:spPr>
          <a:xfrm>
            <a:off x="2076655" y="785761"/>
            <a:ext cx="1549400" cy="5080000"/>
          </a:xfrm>
          <a:prstGeom prst="rect">
            <a:avLst/>
          </a:prstGeom>
        </p:spPr>
      </p:pic>
    </p:spTree>
    <p:extLst>
      <p:ext uri="{BB962C8B-B14F-4D97-AF65-F5344CB8AC3E}">
        <p14:creationId xmlns:p14="http://schemas.microsoft.com/office/powerpoint/2010/main" val="1934697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6A5B4C-8070-1C55-58A2-E55F00F5B3B7}"/>
              </a:ext>
            </a:extLst>
          </p:cNvPr>
          <p:cNvSpPr txBox="1"/>
          <p:nvPr/>
        </p:nvSpPr>
        <p:spPr>
          <a:xfrm>
            <a:off x="4513006" y="1575226"/>
            <a:ext cx="6946491" cy="3385542"/>
          </a:xfrm>
          <a:prstGeom prst="rect">
            <a:avLst/>
          </a:prstGeom>
          <a:noFill/>
        </p:spPr>
        <p:txBody>
          <a:bodyPr wrap="square" rtlCol="0">
            <a:spAutoFit/>
          </a:bodyPr>
          <a:lstStyle/>
          <a:p>
            <a:r>
              <a:rPr lang="en-US" sz="2800" dirty="0">
                <a:latin typeface="Helvetica Neue" panose="02000503000000020004" pitchFamily="2" charset="0"/>
              </a:rPr>
              <a:t>1 - </a:t>
            </a:r>
            <a:r>
              <a:rPr lang="en-US" sz="2800" dirty="0">
                <a:effectLst/>
                <a:latin typeface="Helvetica Neue" panose="02000503000000020004" pitchFamily="2" charset="0"/>
              </a:rPr>
              <a:t>Grover Rose 2021 $20.99</a:t>
            </a:r>
          </a:p>
          <a:p>
            <a:r>
              <a:rPr lang="en-US" sz="2800" dirty="0">
                <a:effectLst/>
                <a:latin typeface="Helvetica Neue" panose="02000503000000020004" pitchFamily="2" charset="0"/>
              </a:rPr>
              <a:t>2 - Sula Chenin Blanc 2022 $15.99</a:t>
            </a:r>
          </a:p>
          <a:p>
            <a:r>
              <a:rPr lang="en-US" sz="2800" dirty="0">
                <a:effectLst/>
                <a:latin typeface="Helvetica Neue" panose="02000503000000020004" pitchFamily="2" charset="0"/>
              </a:rPr>
              <a:t>3 - Sula Sauvignon Blanc 2022 $15.59</a:t>
            </a:r>
          </a:p>
          <a:p>
            <a:r>
              <a:rPr lang="en-US" sz="2800" dirty="0">
                <a:effectLst/>
                <a:latin typeface="Helvetica Neue" panose="02000503000000020004" pitchFamily="2" charset="0"/>
              </a:rPr>
              <a:t>4 - Grover White Viognier 2019 $33.99</a:t>
            </a:r>
          </a:p>
          <a:p>
            <a:r>
              <a:rPr lang="en-US" sz="2800" dirty="0">
                <a:effectLst/>
                <a:highlight>
                  <a:srgbClr val="FFFF00"/>
                </a:highlight>
                <a:latin typeface="Helvetica Neue" panose="02000503000000020004" pitchFamily="2" charset="0"/>
              </a:rPr>
              <a:t>5 - Sula Shiraz 2020/2016 $20 ($33.71)</a:t>
            </a:r>
          </a:p>
          <a:p>
            <a:r>
              <a:rPr lang="en-US" sz="2800" dirty="0">
                <a:effectLst/>
                <a:latin typeface="Helvetica Neue" panose="02000503000000020004" pitchFamily="2" charset="0"/>
              </a:rPr>
              <a:t>6 - Grover Cabernet Shiraz  2020 </a:t>
            </a:r>
          </a:p>
          <a:p>
            <a:r>
              <a:rPr lang="en-US" sz="2800" dirty="0">
                <a:effectLst/>
                <a:latin typeface="Helvetica Neue" panose="02000503000000020004" pitchFamily="2" charset="0"/>
              </a:rPr>
              <a:t>7 - Grover Red  Cab &amp; Shiraz 2018</a:t>
            </a:r>
          </a:p>
          <a:p>
            <a:endParaRPr lang="en-US" dirty="0"/>
          </a:p>
        </p:txBody>
      </p:sp>
      <p:pic>
        <p:nvPicPr>
          <p:cNvPr id="4" name="Picture 3" descr="Shape&#10;&#10;Description automatically generated">
            <a:extLst>
              <a:ext uri="{FF2B5EF4-FFF2-40B4-BE49-F238E27FC236}">
                <a16:creationId xmlns:a16="http://schemas.microsoft.com/office/drawing/2014/main" id="{2E9F600C-C571-C489-CDC1-D63D25D8D3E6}"/>
              </a:ext>
            </a:extLst>
          </p:cNvPr>
          <p:cNvPicPr>
            <a:picLocks noChangeAspect="1"/>
          </p:cNvPicPr>
          <p:nvPr/>
        </p:nvPicPr>
        <p:blipFill>
          <a:blip r:embed="rId2"/>
          <a:stretch>
            <a:fillRect/>
          </a:stretch>
        </p:blipFill>
        <p:spPr>
          <a:xfrm>
            <a:off x="2076655" y="785761"/>
            <a:ext cx="1549400" cy="5080000"/>
          </a:xfrm>
          <a:prstGeom prst="rect">
            <a:avLst/>
          </a:prstGeom>
        </p:spPr>
      </p:pic>
    </p:spTree>
    <p:extLst>
      <p:ext uri="{BB962C8B-B14F-4D97-AF65-F5344CB8AC3E}">
        <p14:creationId xmlns:p14="http://schemas.microsoft.com/office/powerpoint/2010/main" val="2739234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6A5B4C-8070-1C55-58A2-E55F00F5B3B7}"/>
              </a:ext>
            </a:extLst>
          </p:cNvPr>
          <p:cNvSpPr txBox="1"/>
          <p:nvPr/>
        </p:nvSpPr>
        <p:spPr>
          <a:xfrm>
            <a:off x="4513006" y="1575226"/>
            <a:ext cx="6946491" cy="3385542"/>
          </a:xfrm>
          <a:prstGeom prst="rect">
            <a:avLst/>
          </a:prstGeom>
          <a:noFill/>
        </p:spPr>
        <p:txBody>
          <a:bodyPr wrap="square" rtlCol="0">
            <a:spAutoFit/>
          </a:bodyPr>
          <a:lstStyle/>
          <a:p>
            <a:r>
              <a:rPr lang="en-US" sz="2800" dirty="0">
                <a:latin typeface="Helvetica Neue" panose="02000503000000020004" pitchFamily="2" charset="0"/>
              </a:rPr>
              <a:t>1 - </a:t>
            </a:r>
            <a:r>
              <a:rPr lang="en-US" sz="2800" dirty="0">
                <a:effectLst/>
                <a:latin typeface="Helvetica Neue" panose="02000503000000020004" pitchFamily="2" charset="0"/>
              </a:rPr>
              <a:t>Grover Rose 2021 $20.99</a:t>
            </a:r>
          </a:p>
          <a:p>
            <a:r>
              <a:rPr lang="en-US" sz="2800" dirty="0">
                <a:effectLst/>
                <a:latin typeface="Helvetica Neue" panose="02000503000000020004" pitchFamily="2" charset="0"/>
              </a:rPr>
              <a:t>2 - Sula Chenin Blanc 2022 $15.99</a:t>
            </a:r>
          </a:p>
          <a:p>
            <a:r>
              <a:rPr lang="en-US" sz="2800" dirty="0">
                <a:effectLst/>
                <a:latin typeface="Helvetica Neue" panose="02000503000000020004" pitchFamily="2" charset="0"/>
              </a:rPr>
              <a:t>3 - Sula Sauvignon Blanc 2022 $15.99</a:t>
            </a:r>
          </a:p>
          <a:p>
            <a:r>
              <a:rPr lang="en-US" sz="2800" dirty="0">
                <a:effectLst/>
                <a:latin typeface="Helvetica Neue" panose="02000503000000020004" pitchFamily="2" charset="0"/>
              </a:rPr>
              <a:t>4 - Grover White Viognier 2019 $33.99</a:t>
            </a:r>
          </a:p>
          <a:p>
            <a:r>
              <a:rPr lang="en-US" sz="2800" dirty="0">
                <a:effectLst/>
                <a:latin typeface="Helvetica Neue" panose="02000503000000020004" pitchFamily="2" charset="0"/>
              </a:rPr>
              <a:t>5 - Sula Shiraz 2020/2016 $20 ($33.71)</a:t>
            </a:r>
          </a:p>
          <a:p>
            <a:r>
              <a:rPr lang="en-US" sz="2800" dirty="0">
                <a:effectLst/>
                <a:highlight>
                  <a:srgbClr val="FFFF00"/>
                </a:highlight>
                <a:latin typeface="Helvetica Neue" panose="02000503000000020004" pitchFamily="2" charset="0"/>
              </a:rPr>
              <a:t>6 - Grover Cabernet Shiraz  2020 $20.99</a:t>
            </a:r>
          </a:p>
          <a:p>
            <a:r>
              <a:rPr lang="en-US" sz="2800" dirty="0">
                <a:effectLst/>
                <a:latin typeface="Helvetica Neue" panose="02000503000000020004" pitchFamily="2" charset="0"/>
              </a:rPr>
              <a:t>7 - Grover Red  Cab &amp; Shiraz 2018 </a:t>
            </a:r>
          </a:p>
          <a:p>
            <a:endParaRPr lang="en-US" dirty="0"/>
          </a:p>
        </p:txBody>
      </p:sp>
      <p:pic>
        <p:nvPicPr>
          <p:cNvPr id="4" name="Picture 3" descr="Shape&#10;&#10;Description automatically generated">
            <a:extLst>
              <a:ext uri="{FF2B5EF4-FFF2-40B4-BE49-F238E27FC236}">
                <a16:creationId xmlns:a16="http://schemas.microsoft.com/office/drawing/2014/main" id="{2E9F600C-C571-C489-CDC1-D63D25D8D3E6}"/>
              </a:ext>
            </a:extLst>
          </p:cNvPr>
          <p:cNvPicPr>
            <a:picLocks noChangeAspect="1"/>
          </p:cNvPicPr>
          <p:nvPr/>
        </p:nvPicPr>
        <p:blipFill>
          <a:blip r:embed="rId2"/>
          <a:stretch>
            <a:fillRect/>
          </a:stretch>
        </p:blipFill>
        <p:spPr>
          <a:xfrm>
            <a:off x="2076655" y="785761"/>
            <a:ext cx="1549400" cy="5080000"/>
          </a:xfrm>
          <a:prstGeom prst="rect">
            <a:avLst/>
          </a:prstGeom>
        </p:spPr>
      </p:pic>
    </p:spTree>
    <p:extLst>
      <p:ext uri="{BB962C8B-B14F-4D97-AF65-F5344CB8AC3E}">
        <p14:creationId xmlns:p14="http://schemas.microsoft.com/office/powerpoint/2010/main" val="4173999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6A5B4C-8070-1C55-58A2-E55F00F5B3B7}"/>
              </a:ext>
            </a:extLst>
          </p:cNvPr>
          <p:cNvSpPr txBox="1"/>
          <p:nvPr/>
        </p:nvSpPr>
        <p:spPr>
          <a:xfrm>
            <a:off x="4513006" y="1575226"/>
            <a:ext cx="6946491" cy="3385542"/>
          </a:xfrm>
          <a:prstGeom prst="rect">
            <a:avLst/>
          </a:prstGeom>
          <a:noFill/>
        </p:spPr>
        <p:txBody>
          <a:bodyPr wrap="square" rtlCol="0">
            <a:spAutoFit/>
          </a:bodyPr>
          <a:lstStyle/>
          <a:p>
            <a:r>
              <a:rPr lang="en-US" sz="2800" dirty="0">
                <a:latin typeface="Helvetica Neue" panose="02000503000000020004" pitchFamily="2" charset="0"/>
              </a:rPr>
              <a:t>1 - </a:t>
            </a:r>
            <a:r>
              <a:rPr lang="en-US" sz="2800" dirty="0">
                <a:effectLst/>
                <a:latin typeface="Helvetica Neue" panose="02000503000000020004" pitchFamily="2" charset="0"/>
              </a:rPr>
              <a:t>Grover Rose 2021 $20.99</a:t>
            </a:r>
          </a:p>
          <a:p>
            <a:r>
              <a:rPr lang="en-US" sz="2800" dirty="0">
                <a:effectLst/>
                <a:latin typeface="Helvetica Neue" panose="02000503000000020004" pitchFamily="2" charset="0"/>
              </a:rPr>
              <a:t>2 - Sula Chenin Blanc 2022 $15.99</a:t>
            </a:r>
          </a:p>
          <a:p>
            <a:r>
              <a:rPr lang="en-US" sz="2800" dirty="0">
                <a:effectLst/>
                <a:latin typeface="Helvetica Neue" panose="02000503000000020004" pitchFamily="2" charset="0"/>
              </a:rPr>
              <a:t>3 - Sula Sauvignon Blanc 2022 $15.99</a:t>
            </a:r>
          </a:p>
          <a:p>
            <a:r>
              <a:rPr lang="en-US" sz="2800" dirty="0">
                <a:effectLst/>
                <a:latin typeface="Helvetica Neue" panose="02000503000000020004" pitchFamily="2" charset="0"/>
              </a:rPr>
              <a:t>4 - Grover White Viognier 2019 $33.99</a:t>
            </a:r>
          </a:p>
          <a:p>
            <a:r>
              <a:rPr lang="en-US" sz="2800" dirty="0">
                <a:effectLst/>
                <a:latin typeface="Helvetica Neue" panose="02000503000000020004" pitchFamily="2" charset="0"/>
              </a:rPr>
              <a:t>5 - Sula Shiraz 2020/2016 $20 ($33.71)</a:t>
            </a:r>
          </a:p>
          <a:p>
            <a:r>
              <a:rPr lang="en-US" sz="2800" dirty="0">
                <a:effectLst/>
                <a:latin typeface="Helvetica Neue" panose="02000503000000020004" pitchFamily="2" charset="0"/>
              </a:rPr>
              <a:t>6 - Grover Cabernet Shiraz  2020 $20.99</a:t>
            </a:r>
          </a:p>
          <a:p>
            <a:r>
              <a:rPr lang="en-US" sz="2800" dirty="0">
                <a:effectLst/>
                <a:highlight>
                  <a:srgbClr val="FFFF00"/>
                </a:highlight>
                <a:latin typeface="Helvetica Neue" panose="02000503000000020004" pitchFamily="2" charset="0"/>
              </a:rPr>
              <a:t>7 - Grover Red  Cab &amp; Shiraz 2018 $24.99</a:t>
            </a:r>
          </a:p>
          <a:p>
            <a:endParaRPr lang="en-US" dirty="0"/>
          </a:p>
        </p:txBody>
      </p:sp>
      <p:pic>
        <p:nvPicPr>
          <p:cNvPr id="4" name="Picture 3" descr="Shape&#10;&#10;Description automatically generated">
            <a:extLst>
              <a:ext uri="{FF2B5EF4-FFF2-40B4-BE49-F238E27FC236}">
                <a16:creationId xmlns:a16="http://schemas.microsoft.com/office/drawing/2014/main" id="{2E9F600C-C571-C489-CDC1-D63D25D8D3E6}"/>
              </a:ext>
            </a:extLst>
          </p:cNvPr>
          <p:cNvPicPr>
            <a:picLocks noChangeAspect="1"/>
          </p:cNvPicPr>
          <p:nvPr/>
        </p:nvPicPr>
        <p:blipFill>
          <a:blip r:embed="rId2"/>
          <a:stretch>
            <a:fillRect/>
          </a:stretch>
        </p:blipFill>
        <p:spPr>
          <a:xfrm>
            <a:off x="2076655" y="785761"/>
            <a:ext cx="1549400" cy="5080000"/>
          </a:xfrm>
          <a:prstGeom prst="rect">
            <a:avLst/>
          </a:prstGeom>
        </p:spPr>
      </p:pic>
    </p:spTree>
    <p:extLst>
      <p:ext uri="{BB962C8B-B14F-4D97-AF65-F5344CB8AC3E}">
        <p14:creationId xmlns:p14="http://schemas.microsoft.com/office/powerpoint/2010/main" val="2899127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osing, screenshot&#10;&#10;Description automatically generated">
            <a:extLst>
              <a:ext uri="{FF2B5EF4-FFF2-40B4-BE49-F238E27FC236}">
                <a16:creationId xmlns:a16="http://schemas.microsoft.com/office/drawing/2014/main" id="{E1B8E64F-E50A-BCE0-7E05-7DD0501C1270}"/>
              </a:ext>
            </a:extLst>
          </p:cNvPr>
          <p:cNvPicPr>
            <a:picLocks noChangeAspect="1"/>
          </p:cNvPicPr>
          <p:nvPr/>
        </p:nvPicPr>
        <p:blipFill>
          <a:blip r:embed="rId2"/>
          <a:stretch>
            <a:fillRect/>
          </a:stretch>
        </p:blipFill>
        <p:spPr>
          <a:xfrm>
            <a:off x="526642" y="400051"/>
            <a:ext cx="10846208" cy="5898814"/>
          </a:xfrm>
          <a:prstGeom prst="rect">
            <a:avLst/>
          </a:prstGeom>
        </p:spPr>
      </p:pic>
    </p:spTree>
    <p:extLst>
      <p:ext uri="{BB962C8B-B14F-4D97-AF65-F5344CB8AC3E}">
        <p14:creationId xmlns:p14="http://schemas.microsoft.com/office/powerpoint/2010/main" val="1660417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DD8CA-23B2-10FD-17BD-95E9A35DE52C}"/>
              </a:ext>
            </a:extLst>
          </p:cNvPr>
          <p:cNvPicPr>
            <a:picLocks noChangeAspect="1"/>
          </p:cNvPicPr>
          <p:nvPr/>
        </p:nvPicPr>
        <p:blipFill>
          <a:blip r:embed="rId3"/>
          <a:stretch>
            <a:fillRect/>
          </a:stretch>
        </p:blipFill>
        <p:spPr>
          <a:xfrm>
            <a:off x="4073013" y="1686232"/>
            <a:ext cx="3810000" cy="3810000"/>
          </a:xfrm>
          <a:prstGeom prst="rect">
            <a:avLst/>
          </a:prstGeom>
        </p:spPr>
      </p:pic>
    </p:spTree>
    <p:extLst>
      <p:ext uri="{BB962C8B-B14F-4D97-AF65-F5344CB8AC3E}">
        <p14:creationId xmlns:p14="http://schemas.microsoft.com/office/powerpoint/2010/main" val="3086988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ooden, beverage, messy&#10;&#10;Description automatically generated">
            <a:extLst>
              <a:ext uri="{FF2B5EF4-FFF2-40B4-BE49-F238E27FC236}">
                <a16:creationId xmlns:a16="http://schemas.microsoft.com/office/drawing/2014/main" id="{E3772243-DF29-F34F-740B-EE0E932E9298}"/>
              </a:ext>
            </a:extLst>
          </p:cNvPr>
          <p:cNvPicPr>
            <a:picLocks noChangeAspect="1"/>
          </p:cNvPicPr>
          <p:nvPr/>
        </p:nvPicPr>
        <p:blipFill>
          <a:blip r:embed="rId2"/>
          <a:stretch>
            <a:fillRect/>
          </a:stretch>
        </p:blipFill>
        <p:spPr>
          <a:xfrm>
            <a:off x="506259" y="0"/>
            <a:ext cx="3805289" cy="68580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899BE198-B4FD-1748-4571-04C2CED81F1B}"/>
              </a:ext>
            </a:extLst>
          </p:cNvPr>
          <p:cNvPicPr>
            <a:picLocks noChangeAspect="1"/>
          </p:cNvPicPr>
          <p:nvPr/>
        </p:nvPicPr>
        <p:blipFill>
          <a:blip r:embed="rId3"/>
          <a:stretch>
            <a:fillRect/>
          </a:stretch>
        </p:blipFill>
        <p:spPr>
          <a:xfrm>
            <a:off x="5605412" y="369119"/>
            <a:ext cx="5618199" cy="3509706"/>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0037EDBA-C626-A4DF-493F-6FAADC2307D9}"/>
              </a:ext>
            </a:extLst>
          </p:cNvPr>
          <p:cNvPicPr>
            <a:picLocks noChangeAspect="1"/>
          </p:cNvPicPr>
          <p:nvPr/>
        </p:nvPicPr>
        <p:blipFill>
          <a:blip r:embed="rId4"/>
          <a:stretch>
            <a:fillRect/>
          </a:stretch>
        </p:blipFill>
        <p:spPr>
          <a:xfrm>
            <a:off x="5605412" y="4075881"/>
            <a:ext cx="4978400" cy="2413000"/>
          </a:xfrm>
          <a:prstGeom prst="rect">
            <a:avLst/>
          </a:prstGeom>
        </p:spPr>
      </p:pic>
    </p:spTree>
    <p:extLst>
      <p:ext uri="{BB962C8B-B14F-4D97-AF65-F5344CB8AC3E}">
        <p14:creationId xmlns:p14="http://schemas.microsoft.com/office/powerpoint/2010/main" val="2593491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63A6177D-485C-CA97-5CB6-CC61B9946924}"/>
              </a:ext>
            </a:extLst>
          </p:cNvPr>
          <p:cNvPicPr>
            <a:picLocks noChangeAspect="1"/>
          </p:cNvPicPr>
          <p:nvPr/>
        </p:nvPicPr>
        <p:blipFill>
          <a:blip r:embed="rId2"/>
          <a:stretch>
            <a:fillRect/>
          </a:stretch>
        </p:blipFill>
        <p:spPr>
          <a:xfrm>
            <a:off x="3697287" y="328185"/>
            <a:ext cx="7772400" cy="6201630"/>
          </a:xfrm>
          <a:prstGeom prst="rect">
            <a:avLst/>
          </a:prstGeom>
        </p:spPr>
      </p:pic>
      <p:pic>
        <p:nvPicPr>
          <p:cNvPr id="5" name="Picture 4" descr="Text, logo&#10;&#10;Description automatically generated">
            <a:extLst>
              <a:ext uri="{FF2B5EF4-FFF2-40B4-BE49-F238E27FC236}">
                <a16:creationId xmlns:a16="http://schemas.microsoft.com/office/drawing/2014/main" id="{4B0A13A8-2785-8494-942A-1A979AE8CA8C}"/>
              </a:ext>
            </a:extLst>
          </p:cNvPr>
          <p:cNvPicPr>
            <a:picLocks noChangeAspect="1"/>
          </p:cNvPicPr>
          <p:nvPr/>
        </p:nvPicPr>
        <p:blipFill>
          <a:blip r:embed="rId3"/>
          <a:stretch>
            <a:fillRect/>
          </a:stretch>
        </p:blipFill>
        <p:spPr>
          <a:xfrm>
            <a:off x="252412" y="2143125"/>
            <a:ext cx="2957512" cy="2957512"/>
          </a:xfrm>
          <a:prstGeom prst="rect">
            <a:avLst/>
          </a:prstGeom>
        </p:spPr>
      </p:pic>
    </p:spTree>
    <p:extLst>
      <p:ext uri="{BB962C8B-B14F-4D97-AF65-F5344CB8AC3E}">
        <p14:creationId xmlns:p14="http://schemas.microsoft.com/office/powerpoint/2010/main" val="1203209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935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E32B-15CD-F505-7F47-A98B4A6A41BC}"/>
              </a:ext>
            </a:extLst>
          </p:cNvPr>
          <p:cNvSpPr>
            <a:spLocks noGrp="1"/>
          </p:cNvSpPr>
          <p:nvPr>
            <p:ph type="ctrTitle"/>
          </p:nvPr>
        </p:nvSpPr>
        <p:spPr>
          <a:xfrm>
            <a:off x="1412803" y="96782"/>
            <a:ext cx="9144000" cy="1127553"/>
          </a:xfrm>
        </p:spPr>
        <p:txBody>
          <a:bodyPr>
            <a:normAutofit fontScale="90000"/>
          </a:bodyPr>
          <a:lstStyle/>
          <a:p>
            <a:r>
              <a:rPr lang="en-US" sz="5400" dirty="0">
                <a:solidFill>
                  <a:srgbClr val="C00000"/>
                </a:solidFill>
              </a:rPr>
              <a:t>King George Wine Society</a:t>
            </a:r>
            <a:br>
              <a:rPr lang="en-US" sz="5400" dirty="0">
                <a:solidFill>
                  <a:srgbClr val="C00000"/>
                </a:solidFill>
              </a:rPr>
            </a:br>
            <a:r>
              <a:rPr lang="en-US" sz="2400" dirty="0">
                <a:solidFill>
                  <a:srgbClr val="C00000"/>
                </a:solidFill>
              </a:rPr>
              <a:t>www.kgwinesociety.com</a:t>
            </a:r>
          </a:p>
        </p:txBody>
      </p:sp>
      <p:sp>
        <p:nvSpPr>
          <p:cNvPr id="3" name="Subtitle 2">
            <a:extLst>
              <a:ext uri="{FF2B5EF4-FFF2-40B4-BE49-F238E27FC236}">
                <a16:creationId xmlns:a16="http://schemas.microsoft.com/office/drawing/2014/main" id="{769C29C6-FD71-13BA-8CE3-345E1AC47723}"/>
              </a:ext>
            </a:extLst>
          </p:cNvPr>
          <p:cNvSpPr>
            <a:spLocks noGrp="1"/>
          </p:cNvSpPr>
          <p:nvPr>
            <p:ph type="subTitle" idx="1"/>
          </p:nvPr>
        </p:nvSpPr>
        <p:spPr>
          <a:xfrm>
            <a:off x="359652" y="1344058"/>
            <a:ext cx="8303337" cy="5045725"/>
          </a:xfrm>
        </p:spPr>
        <p:txBody>
          <a:bodyPr>
            <a:normAutofit fontScale="92500" lnSpcReduction="10000"/>
          </a:bodyPr>
          <a:lstStyle/>
          <a:p>
            <a:pPr algn="l"/>
            <a:r>
              <a:rPr lang="en-US" dirty="0"/>
              <a:t>Bylaws/Standing Rules up for discussion</a:t>
            </a:r>
          </a:p>
          <a:p>
            <a:pPr marL="342900" indent="-342900" algn="l">
              <a:buFont typeface="Arial" panose="020B0604020202020204" pitchFamily="34" charset="0"/>
              <a:buChar char="•"/>
            </a:pPr>
            <a:r>
              <a:rPr lang="en-US" dirty="0"/>
              <a:t>RSVP – (Except for illness, If you RSVP’d, expected to pay)</a:t>
            </a:r>
          </a:p>
          <a:p>
            <a:pPr marL="342900" indent="-342900" algn="l">
              <a:buFont typeface="Arial" panose="020B0604020202020204" pitchFamily="34" charset="0"/>
              <a:buChar char="•"/>
            </a:pPr>
            <a:r>
              <a:rPr lang="en-US" dirty="0"/>
              <a:t>If cost will be over $30 average/bottle,  need membership approval (vote) the meeting before</a:t>
            </a:r>
          </a:p>
          <a:p>
            <a:pPr marL="342900" indent="-342900" algn="l">
              <a:buFont typeface="Arial" panose="020B0604020202020204" pitchFamily="34" charset="0"/>
              <a:buChar char="•"/>
            </a:pPr>
            <a:r>
              <a:rPr lang="en-US" dirty="0"/>
              <a:t>Limit 3 bottles per wine, 6 wines (or under $540 total, without vote)</a:t>
            </a:r>
          </a:p>
          <a:p>
            <a:pPr marL="342900" indent="-342900" algn="l">
              <a:buFont typeface="Arial" panose="020B0604020202020204" pitchFamily="34" charset="0"/>
              <a:buChar char="•"/>
            </a:pPr>
            <a:r>
              <a:rPr lang="en-US" dirty="0"/>
              <a:t>RSVP’s including guests are not guaranteed space</a:t>
            </a:r>
          </a:p>
          <a:p>
            <a:pPr algn="l"/>
            <a:endParaRPr lang="en-US" dirty="0"/>
          </a:p>
          <a:p>
            <a:pPr algn="l"/>
            <a:r>
              <a:rPr lang="en-US" dirty="0"/>
              <a:t>Budget has been strained; suggested options:</a:t>
            </a:r>
          </a:p>
          <a:p>
            <a:pPr marL="342900" indent="-342900" algn="l">
              <a:buFont typeface="Arial" panose="020B0604020202020204" pitchFamily="34" charset="0"/>
              <a:buChar char="•"/>
            </a:pPr>
            <a:r>
              <a:rPr lang="en-US" dirty="0"/>
              <a:t>Change Tasting Size (2oz to 1.5oz)</a:t>
            </a:r>
          </a:p>
          <a:p>
            <a:pPr marL="342900" indent="-342900" algn="l">
              <a:buFont typeface="Arial" panose="020B0604020202020204" pitchFamily="34" charset="0"/>
              <a:buChar char="•"/>
            </a:pPr>
            <a:r>
              <a:rPr lang="en-US" dirty="0"/>
              <a:t>Increase Tasting Fee ($15 to $20)</a:t>
            </a:r>
          </a:p>
          <a:p>
            <a:pPr marL="342900" indent="-342900" algn="l">
              <a:buFont typeface="Arial" panose="020B0604020202020204" pitchFamily="34" charset="0"/>
              <a:buChar char="•"/>
            </a:pPr>
            <a:r>
              <a:rPr lang="en-US" dirty="0"/>
              <a:t>Reduce Free Tastings:</a:t>
            </a:r>
          </a:p>
          <a:p>
            <a:pPr marL="800100" lvl="1" indent="-342900" algn="l">
              <a:buFont typeface="Arial" panose="020B0604020202020204" pitchFamily="34" charset="0"/>
              <a:buChar char="•"/>
            </a:pPr>
            <a:r>
              <a:rPr lang="en-US" dirty="0"/>
              <a:t>Presenter: 1</a:t>
            </a:r>
          </a:p>
          <a:p>
            <a:pPr marL="800100" lvl="1" indent="-342900" algn="l">
              <a:buFont typeface="Arial" panose="020B0604020202020204" pitchFamily="34" charset="0"/>
              <a:buChar char="•"/>
            </a:pPr>
            <a:r>
              <a:rPr lang="en-US" dirty="0"/>
              <a:t>Food Preparer: 2 (2 to 1)</a:t>
            </a:r>
          </a:p>
          <a:p>
            <a:pPr marL="342900" indent="-342900" algn="l">
              <a:buFont typeface="Arial" panose="020B0604020202020204" pitchFamily="34" charset="0"/>
              <a:buChar char="•"/>
            </a:pPr>
            <a:endParaRPr lang="en-US" dirty="0"/>
          </a:p>
        </p:txBody>
      </p:sp>
      <p:graphicFrame>
        <p:nvGraphicFramePr>
          <p:cNvPr id="4" name="Table 3">
            <a:extLst>
              <a:ext uri="{FF2B5EF4-FFF2-40B4-BE49-F238E27FC236}">
                <a16:creationId xmlns:a16="http://schemas.microsoft.com/office/drawing/2014/main" id="{EEBC6F06-3174-1624-798B-5E91A597B22F}"/>
              </a:ext>
            </a:extLst>
          </p:cNvPr>
          <p:cNvGraphicFramePr>
            <a:graphicFrameLocks noGrp="1"/>
          </p:cNvGraphicFramePr>
          <p:nvPr/>
        </p:nvGraphicFramePr>
        <p:xfrm>
          <a:off x="7052670" y="4752920"/>
          <a:ext cx="4320163" cy="1522044"/>
        </p:xfrm>
        <a:graphic>
          <a:graphicData uri="http://schemas.openxmlformats.org/drawingml/2006/table">
            <a:tbl>
              <a:tblPr>
                <a:tableStyleId>{5C22544A-7EE6-4342-B048-85BDC9FD1C3A}</a:tableStyleId>
              </a:tblPr>
              <a:tblGrid>
                <a:gridCol w="682131">
                  <a:extLst>
                    <a:ext uri="{9D8B030D-6E8A-4147-A177-3AD203B41FA5}">
                      <a16:colId xmlns:a16="http://schemas.microsoft.com/office/drawing/2014/main" val="2549461496"/>
                    </a:ext>
                  </a:extLst>
                </a:gridCol>
                <a:gridCol w="682131">
                  <a:extLst>
                    <a:ext uri="{9D8B030D-6E8A-4147-A177-3AD203B41FA5}">
                      <a16:colId xmlns:a16="http://schemas.microsoft.com/office/drawing/2014/main" val="1660267254"/>
                    </a:ext>
                  </a:extLst>
                </a:gridCol>
                <a:gridCol w="682131">
                  <a:extLst>
                    <a:ext uri="{9D8B030D-6E8A-4147-A177-3AD203B41FA5}">
                      <a16:colId xmlns:a16="http://schemas.microsoft.com/office/drawing/2014/main" val="1489999539"/>
                    </a:ext>
                  </a:extLst>
                </a:gridCol>
                <a:gridCol w="682131">
                  <a:extLst>
                    <a:ext uri="{9D8B030D-6E8A-4147-A177-3AD203B41FA5}">
                      <a16:colId xmlns:a16="http://schemas.microsoft.com/office/drawing/2014/main" val="3544169857"/>
                    </a:ext>
                  </a:extLst>
                </a:gridCol>
                <a:gridCol w="909508">
                  <a:extLst>
                    <a:ext uri="{9D8B030D-6E8A-4147-A177-3AD203B41FA5}">
                      <a16:colId xmlns:a16="http://schemas.microsoft.com/office/drawing/2014/main" val="3642254967"/>
                    </a:ext>
                  </a:extLst>
                </a:gridCol>
                <a:gridCol w="682131">
                  <a:extLst>
                    <a:ext uri="{9D8B030D-6E8A-4147-A177-3AD203B41FA5}">
                      <a16:colId xmlns:a16="http://schemas.microsoft.com/office/drawing/2014/main" val="3433769547"/>
                    </a:ext>
                  </a:extLst>
                </a:gridCol>
              </a:tblGrid>
              <a:tr h="253674">
                <a:tc>
                  <a:txBody>
                    <a:bodyPr/>
                    <a:lstStyle/>
                    <a:p>
                      <a:pPr algn="ctr" fontAlgn="ctr"/>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en-US" sz="1100" u="none" strike="noStrike" dirty="0">
                          <a:effectLst/>
                        </a:rPr>
                        <a:t>Pour Size (oz)</a:t>
                      </a:r>
                      <a:endParaRPr lang="en-US"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a:txBody>
                    <a:bodyPr/>
                    <a:lstStyle/>
                    <a:p>
                      <a:pPr algn="l" fontAlgn="b"/>
                      <a:r>
                        <a:rPr lang="en-US" sz="1100" u="none" strike="noStrike">
                          <a:effectLst/>
                        </a:rPr>
                        <a:t>Bottle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Wines</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81623539"/>
                  </a:ext>
                </a:extLst>
              </a:tr>
              <a:tr h="253674">
                <a:tc>
                  <a:txBody>
                    <a:bodyPr/>
                    <a:lstStyle/>
                    <a:p>
                      <a:pPr algn="ctr" fontAlgn="ctr"/>
                      <a:r>
                        <a:rPr lang="en-US" sz="1100" u="none" strike="noStrike">
                          <a:effectLst/>
                        </a:rPr>
                        <a:t>Bottles</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oz</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3247322"/>
                  </a:ext>
                </a:extLst>
              </a:tr>
              <a:tr h="253674">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7570046"/>
                  </a:ext>
                </a:extLst>
              </a:tr>
              <a:tr h="253674">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$360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6195488"/>
                  </a:ext>
                </a:extLst>
              </a:tr>
              <a:tr h="253674">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9041198"/>
                  </a:ext>
                </a:extLst>
              </a:tr>
              <a:tr h="253674">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67.6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$720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5062078"/>
                  </a:ext>
                </a:extLst>
              </a:tr>
            </a:tbl>
          </a:graphicData>
        </a:graphic>
      </p:graphicFrame>
      <p:graphicFrame>
        <p:nvGraphicFramePr>
          <p:cNvPr id="6" name="Table 5">
            <a:extLst>
              <a:ext uri="{FF2B5EF4-FFF2-40B4-BE49-F238E27FC236}">
                <a16:creationId xmlns:a16="http://schemas.microsoft.com/office/drawing/2014/main" id="{3FE07902-0EA3-39D3-577E-98EBF1A302CA}"/>
              </a:ext>
            </a:extLst>
          </p:cNvPr>
          <p:cNvGraphicFramePr>
            <a:graphicFrameLocks noGrp="1"/>
          </p:cNvGraphicFramePr>
          <p:nvPr/>
        </p:nvGraphicFramePr>
        <p:xfrm>
          <a:off x="9771565" y="1048858"/>
          <a:ext cx="1570476" cy="1620465"/>
        </p:xfrm>
        <a:graphic>
          <a:graphicData uri="http://schemas.openxmlformats.org/drawingml/2006/table">
            <a:tbl>
              <a:tblPr>
                <a:tableStyleId>{5C22544A-7EE6-4342-B048-85BDC9FD1C3A}</a:tableStyleId>
              </a:tblPr>
              <a:tblGrid>
                <a:gridCol w="895909">
                  <a:extLst>
                    <a:ext uri="{9D8B030D-6E8A-4147-A177-3AD203B41FA5}">
                      <a16:colId xmlns:a16="http://schemas.microsoft.com/office/drawing/2014/main" val="270723258"/>
                    </a:ext>
                  </a:extLst>
                </a:gridCol>
                <a:gridCol w="674567">
                  <a:extLst>
                    <a:ext uri="{9D8B030D-6E8A-4147-A177-3AD203B41FA5}">
                      <a16:colId xmlns:a16="http://schemas.microsoft.com/office/drawing/2014/main" val="999879059"/>
                    </a:ext>
                  </a:extLst>
                </a:gridCol>
              </a:tblGrid>
              <a:tr h="231495">
                <a:tc gridSpan="2">
                  <a:txBody>
                    <a:bodyPr/>
                    <a:lstStyle/>
                    <a:p>
                      <a:pPr algn="ctr" fontAlgn="b"/>
                      <a:r>
                        <a:rPr lang="en-US" sz="1100" u="none" strike="noStrike" dirty="0">
                          <a:effectLst/>
                        </a:rPr>
                        <a:t>Average Attendees</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993469975"/>
                  </a:ext>
                </a:extLst>
              </a:tr>
              <a:tr h="231495">
                <a:tc>
                  <a:txBody>
                    <a:bodyPr/>
                    <a:lstStyle/>
                    <a:p>
                      <a:pPr algn="r" fontAlgn="b"/>
                      <a:r>
                        <a:rPr lang="en-US" sz="1100" u="none" strike="noStrike" dirty="0">
                          <a:effectLst/>
                        </a:rPr>
                        <a:t>2018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02361143"/>
                  </a:ext>
                </a:extLst>
              </a:tr>
              <a:tr h="231495">
                <a:tc>
                  <a:txBody>
                    <a:bodyPr/>
                    <a:lstStyle/>
                    <a:p>
                      <a:pPr algn="r" fontAlgn="b"/>
                      <a:r>
                        <a:rPr lang="en-US" sz="1100" u="none" strike="noStrike" dirty="0">
                          <a:effectLst/>
                        </a:rPr>
                        <a:t>2019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8814585"/>
                  </a:ext>
                </a:extLst>
              </a:tr>
              <a:tr h="231495">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34925"/>
                  </a:ext>
                </a:extLst>
              </a:tr>
              <a:tr h="231495">
                <a:tc>
                  <a:txBody>
                    <a:bodyPr/>
                    <a:lstStyle/>
                    <a:p>
                      <a:pPr algn="r" fontAlgn="b"/>
                      <a:r>
                        <a:rPr lang="en-US" sz="1100" u="none" strike="noStrike">
                          <a:effectLst/>
                        </a:rPr>
                        <a:t>2021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7330744"/>
                  </a:ext>
                </a:extLst>
              </a:tr>
              <a:tr h="231495">
                <a:tc>
                  <a:txBody>
                    <a:bodyPr/>
                    <a:lstStyle/>
                    <a:p>
                      <a:pPr algn="r" fontAlgn="b"/>
                      <a:r>
                        <a:rPr lang="en-US" sz="1100" u="none" strike="noStrike">
                          <a:effectLst/>
                        </a:rPr>
                        <a:t>2022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5542049"/>
                  </a:ext>
                </a:extLst>
              </a:tr>
              <a:tr h="231495">
                <a:tc>
                  <a:txBody>
                    <a:bodyPr/>
                    <a:lstStyle/>
                    <a:p>
                      <a:pPr algn="r" fontAlgn="b"/>
                      <a:r>
                        <a:rPr lang="en-US" sz="1100" u="none" strike="noStrike">
                          <a:effectLst/>
                        </a:rPr>
                        <a:t>2023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7784692"/>
                  </a:ext>
                </a:extLst>
              </a:tr>
            </a:tbl>
          </a:graphicData>
        </a:graphic>
      </p:graphicFrame>
      <p:sp>
        <p:nvSpPr>
          <p:cNvPr id="8" name="TextBox 7">
            <a:extLst>
              <a:ext uri="{FF2B5EF4-FFF2-40B4-BE49-F238E27FC236}">
                <a16:creationId xmlns:a16="http://schemas.microsoft.com/office/drawing/2014/main" id="{2FA68677-E91D-8828-88CE-69AA84DD7345}"/>
              </a:ext>
            </a:extLst>
          </p:cNvPr>
          <p:cNvSpPr txBox="1"/>
          <p:nvPr/>
        </p:nvSpPr>
        <p:spPr>
          <a:xfrm>
            <a:off x="10101750" y="525293"/>
            <a:ext cx="1197584" cy="369332"/>
          </a:xfrm>
          <a:prstGeom prst="rect">
            <a:avLst/>
          </a:prstGeom>
          <a:noFill/>
        </p:spPr>
        <p:txBody>
          <a:bodyPr wrap="square" rtlCol="0">
            <a:spAutoFit/>
          </a:bodyPr>
          <a:lstStyle/>
          <a:p>
            <a:r>
              <a:rPr lang="en-US" dirty="0"/>
              <a:t>2/10/2023</a:t>
            </a:r>
          </a:p>
        </p:txBody>
      </p:sp>
      <p:graphicFrame>
        <p:nvGraphicFramePr>
          <p:cNvPr id="9" name="Table 8">
            <a:extLst>
              <a:ext uri="{FF2B5EF4-FFF2-40B4-BE49-F238E27FC236}">
                <a16:creationId xmlns:a16="http://schemas.microsoft.com/office/drawing/2014/main" id="{5726EE7C-F7A6-EB83-45D7-B5C93697D2EB}"/>
              </a:ext>
            </a:extLst>
          </p:cNvPr>
          <p:cNvGraphicFramePr>
            <a:graphicFrameLocks noGrp="1"/>
          </p:cNvGraphicFramePr>
          <p:nvPr/>
        </p:nvGraphicFramePr>
        <p:xfrm>
          <a:off x="9183041" y="2899210"/>
          <a:ext cx="2159000" cy="1524000"/>
        </p:xfrm>
        <a:graphic>
          <a:graphicData uri="http://schemas.openxmlformats.org/drawingml/2006/table">
            <a:tbl>
              <a:tblPr>
                <a:tableStyleId>{5C22544A-7EE6-4342-B048-85BDC9FD1C3A}</a:tableStyleId>
              </a:tblPr>
              <a:tblGrid>
                <a:gridCol w="936204">
                  <a:extLst>
                    <a:ext uri="{9D8B030D-6E8A-4147-A177-3AD203B41FA5}">
                      <a16:colId xmlns:a16="http://schemas.microsoft.com/office/drawing/2014/main" val="3458119209"/>
                    </a:ext>
                  </a:extLst>
                </a:gridCol>
                <a:gridCol w="611398">
                  <a:extLst>
                    <a:ext uri="{9D8B030D-6E8A-4147-A177-3AD203B41FA5}">
                      <a16:colId xmlns:a16="http://schemas.microsoft.com/office/drawing/2014/main" val="3537049542"/>
                    </a:ext>
                  </a:extLst>
                </a:gridCol>
                <a:gridCol w="611398">
                  <a:extLst>
                    <a:ext uri="{9D8B030D-6E8A-4147-A177-3AD203B41FA5}">
                      <a16:colId xmlns:a16="http://schemas.microsoft.com/office/drawing/2014/main" val="1582281929"/>
                    </a:ext>
                  </a:extLst>
                </a:gridCol>
              </a:tblGrid>
              <a:tr h="190500">
                <a:tc gridSpan="3">
                  <a:txBody>
                    <a:bodyPr/>
                    <a:lstStyle/>
                    <a:p>
                      <a:pPr algn="ctr" fontAlgn="b"/>
                      <a:r>
                        <a:rPr lang="en-US" sz="1100" u="none" strike="noStrike" dirty="0">
                          <a:effectLst/>
                        </a:rPr>
                        <a:t>Meeting Income</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2652963"/>
                  </a:ext>
                </a:extLst>
              </a:tr>
              <a:tr h="190500">
                <a:tc>
                  <a:txBody>
                    <a:bodyPr/>
                    <a:lstStyle/>
                    <a:p>
                      <a:pPr algn="l" fontAlgn="b"/>
                      <a:r>
                        <a:rPr lang="en-US" sz="1100" u="none" strike="noStrike" dirty="0">
                          <a:effectLst/>
                        </a:rPr>
                        <a:t>Income:</a:t>
                      </a:r>
                      <a:endParaRPr lang="en-US"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100" u="none" strike="noStrike">
                          <a:effectLst/>
                        </a:rPr>
                        <a:t>Tasting Fee</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386548763"/>
                  </a:ext>
                </a:extLst>
              </a:tr>
              <a:tr h="190500">
                <a:tc>
                  <a:txBody>
                    <a:bodyPr/>
                    <a:lstStyle/>
                    <a:p>
                      <a:pPr algn="ctr" fontAlgn="ctr"/>
                      <a:r>
                        <a:rPr lang="en-US" sz="1100" u="none" strike="noStrike" dirty="0">
                          <a:effectLst/>
                        </a:rPr>
                        <a:t>Attendees:</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$15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59642204"/>
                  </a:ext>
                </a:extLst>
              </a:tr>
              <a:tr h="190500">
                <a:tc>
                  <a:txBody>
                    <a:bodyPr/>
                    <a:lstStyle/>
                    <a:p>
                      <a:pPr algn="ctr" fontAlgn="ct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$205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19368315"/>
                  </a:ext>
                </a:extLst>
              </a:tr>
              <a:tr h="190500">
                <a:tc>
                  <a:txBody>
                    <a:bodyPr/>
                    <a:lstStyle/>
                    <a:p>
                      <a:pPr algn="ctr" fontAlgn="ctr"/>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$280 </a:t>
                      </a:r>
                      <a:endParaRPr lang="en-US" sz="1100" b="0" i="0" u="none" strike="noStrike" dirty="0">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4475061"/>
                  </a:ext>
                </a:extLst>
              </a:tr>
              <a:tr h="190500">
                <a:tc>
                  <a:txBody>
                    <a:bodyPr/>
                    <a:lstStyle/>
                    <a:p>
                      <a:pPr algn="ctr" fontAlgn="ctr"/>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$355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4896232"/>
                  </a:ext>
                </a:extLst>
              </a:tr>
              <a:tr h="190500">
                <a:tc>
                  <a:txBody>
                    <a:bodyPr/>
                    <a:lstStyle/>
                    <a:p>
                      <a:pPr algn="ctr" fontAlgn="ctr"/>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a:effectLst/>
                        </a:rPr>
                        <a:t>$430 </a:t>
                      </a:r>
                      <a:endParaRPr lang="en-US" sz="1100" b="0" i="0" u="none" strike="noStrike">
                        <a:solidFill>
                          <a:srgbClr val="C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8899645"/>
                  </a:ext>
                </a:extLst>
              </a:tr>
              <a:tr h="190500">
                <a:tc gridSpan="3">
                  <a:txBody>
                    <a:bodyPr/>
                    <a:lstStyle/>
                    <a:p>
                      <a:pPr algn="ctr" fontAlgn="b"/>
                      <a:r>
                        <a:rPr lang="en-US" sz="1100" u="none" strike="noStrike" dirty="0">
                          <a:effectLst/>
                        </a:rPr>
                        <a:t>(3 free tastings ($45), food ($50)</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7518075"/>
                  </a:ext>
                </a:extLst>
              </a:tr>
            </a:tbl>
          </a:graphicData>
        </a:graphic>
      </p:graphicFrame>
      <p:sp>
        <p:nvSpPr>
          <p:cNvPr id="5" name="TextBox 4">
            <a:extLst>
              <a:ext uri="{FF2B5EF4-FFF2-40B4-BE49-F238E27FC236}">
                <a16:creationId xmlns:a16="http://schemas.microsoft.com/office/drawing/2014/main" id="{6F84D30B-4E7A-FD55-DF66-CD8434CFD74F}"/>
              </a:ext>
            </a:extLst>
          </p:cNvPr>
          <p:cNvSpPr txBox="1"/>
          <p:nvPr/>
        </p:nvSpPr>
        <p:spPr>
          <a:xfrm>
            <a:off x="-137786" y="121502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258656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80F57-28A4-6DD5-5374-FABB69313C8B}"/>
              </a:ext>
            </a:extLst>
          </p:cNvPr>
          <p:cNvSpPr txBox="1"/>
          <p:nvPr/>
        </p:nvSpPr>
        <p:spPr>
          <a:xfrm>
            <a:off x="1668162" y="1445741"/>
            <a:ext cx="8464379" cy="369332"/>
          </a:xfrm>
          <a:prstGeom prst="rect">
            <a:avLst/>
          </a:prstGeom>
          <a:noFill/>
        </p:spPr>
        <p:txBody>
          <a:bodyPr wrap="square" rtlCol="0">
            <a:spAutoFit/>
          </a:bodyPr>
          <a:lstStyle/>
          <a:p>
            <a:r>
              <a:rPr lang="en-US" dirty="0"/>
              <a:t>Why “Wines from India?”</a:t>
            </a:r>
          </a:p>
        </p:txBody>
      </p:sp>
      <p:pic>
        <p:nvPicPr>
          <p:cNvPr id="4" name="Picture 3" descr="Graphical user interface, text, application&#10;&#10;Description automatically generated">
            <a:extLst>
              <a:ext uri="{FF2B5EF4-FFF2-40B4-BE49-F238E27FC236}">
                <a16:creationId xmlns:a16="http://schemas.microsoft.com/office/drawing/2014/main" id="{FE74E8F9-932B-50E4-49F6-1DF34644CF7F}"/>
              </a:ext>
            </a:extLst>
          </p:cNvPr>
          <p:cNvPicPr>
            <a:picLocks noChangeAspect="1"/>
          </p:cNvPicPr>
          <p:nvPr/>
        </p:nvPicPr>
        <p:blipFill>
          <a:blip r:embed="rId2"/>
          <a:stretch>
            <a:fillRect/>
          </a:stretch>
        </p:blipFill>
        <p:spPr>
          <a:xfrm>
            <a:off x="1668162" y="2736183"/>
            <a:ext cx="7772400" cy="1385634"/>
          </a:xfrm>
          <a:prstGeom prst="rect">
            <a:avLst/>
          </a:prstGeom>
        </p:spPr>
      </p:pic>
    </p:spTree>
    <p:extLst>
      <p:ext uri="{BB962C8B-B14F-4D97-AF65-F5344CB8AC3E}">
        <p14:creationId xmlns:p14="http://schemas.microsoft.com/office/powerpoint/2010/main" val="21891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80F57-28A4-6DD5-5374-FABB69313C8B}"/>
              </a:ext>
            </a:extLst>
          </p:cNvPr>
          <p:cNvSpPr txBox="1"/>
          <p:nvPr/>
        </p:nvSpPr>
        <p:spPr>
          <a:xfrm>
            <a:off x="2382537" y="2921168"/>
            <a:ext cx="8464379" cy="1015663"/>
          </a:xfrm>
          <a:prstGeom prst="rect">
            <a:avLst/>
          </a:prstGeom>
          <a:noFill/>
        </p:spPr>
        <p:txBody>
          <a:bodyPr wrap="square" rtlCol="0">
            <a:spAutoFit/>
          </a:bodyPr>
          <a:lstStyle/>
          <a:p>
            <a:r>
              <a:rPr lang="en-US" sz="6000" dirty="0"/>
              <a:t>Why “Wines from India?”</a:t>
            </a:r>
          </a:p>
        </p:txBody>
      </p:sp>
      <p:pic>
        <p:nvPicPr>
          <p:cNvPr id="5" name="Picture 4">
            <a:extLst>
              <a:ext uri="{FF2B5EF4-FFF2-40B4-BE49-F238E27FC236}">
                <a16:creationId xmlns:a16="http://schemas.microsoft.com/office/drawing/2014/main" id="{34407680-EEF0-E23C-B317-1A22D0FE10CE}"/>
              </a:ext>
            </a:extLst>
          </p:cNvPr>
          <p:cNvPicPr>
            <a:picLocks noChangeAspect="1"/>
          </p:cNvPicPr>
          <p:nvPr/>
        </p:nvPicPr>
        <p:blipFill>
          <a:blip r:embed="rId2"/>
          <a:stretch>
            <a:fillRect/>
          </a:stretch>
        </p:blipFill>
        <p:spPr>
          <a:xfrm>
            <a:off x="9532466" y="3675281"/>
            <a:ext cx="2628900" cy="3098800"/>
          </a:xfrm>
          <a:prstGeom prst="rect">
            <a:avLst/>
          </a:prstGeom>
        </p:spPr>
      </p:pic>
      <p:pic>
        <p:nvPicPr>
          <p:cNvPr id="6" name="Picture 5">
            <a:extLst>
              <a:ext uri="{FF2B5EF4-FFF2-40B4-BE49-F238E27FC236}">
                <a16:creationId xmlns:a16="http://schemas.microsoft.com/office/drawing/2014/main" id="{1458D6BA-CA3F-D505-97F8-530E04F22329}"/>
              </a:ext>
            </a:extLst>
          </p:cNvPr>
          <p:cNvPicPr>
            <a:picLocks noChangeAspect="1"/>
          </p:cNvPicPr>
          <p:nvPr/>
        </p:nvPicPr>
        <p:blipFill>
          <a:blip r:embed="rId3"/>
          <a:stretch>
            <a:fillRect/>
          </a:stretch>
        </p:blipFill>
        <p:spPr>
          <a:xfrm>
            <a:off x="0" y="309949"/>
            <a:ext cx="2857500" cy="2857500"/>
          </a:xfrm>
          <a:prstGeom prst="rect">
            <a:avLst/>
          </a:prstGeom>
        </p:spPr>
      </p:pic>
    </p:spTree>
    <p:extLst>
      <p:ext uri="{BB962C8B-B14F-4D97-AF65-F5344CB8AC3E}">
        <p14:creationId xmlns:p14="http://schemas.microsoft.com/office/powerpoint/2010/main" val="1887308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uniform&#10;&#10;Description automatically generated with low confidence">
            <a:extLst>
              <a:ext uri="{FF2B5EF4-FFF2-40B4-BE49-F238E27FC236}">
                <a16:creationId xmlns:a16="http://schemas.microsoft.com/office/drawing/2014/main" id="{E0B60629-5B96-6D3E-A795-134F8236BAEA}"/>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311826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front of a building&#10;&#10;Description automatically generated with medium confidence">
            <a:extLst>
              <a:ext uri="{FF2B5EF4-FFF2-40B4-BE49-F238E27FC236}">
                <a16:creationId xmlns:a16="http://schemas.microsoft.com/office/drawing/2014/main" id="{17D0D8CC-FE55-980B-2DC7-7B1FE4BFACF3}"/>
              </a:ext>
            </a:extLst>
          </p:cNvPr>
          <p:cNvPicPr>
            <a:picLocks noChangeAspect="1"/>
          </p:cNvPicPr>
          <p:nvPr/>
        </p:nvPicPr>
        <p:blipFill>
          <a:blip r:embed="rId2"/>
          <a:stretch>
            <a:fillRect/>
          </a:stretch>
        </p:blipFill>
        <p:spPr>
          <a:xfrm>
            <a:off x="1281113" y="1154906"/>
            <a:ext cx="4548188" cy="4548188"/>
          </a:xfrm>
          <a:prstGeom prst="rect">
            <a:avLst/>
          </a:prstGeom>
        </p:spPr>
      </p:pic>
      <p:pic>
        <p:nvPicPr>
          <p:cNvPr id="7" name="Picture 6" descr="A picture containing food, plate, different, meal&#10;&#10;Description automatically generated">
            <a:extLst>
              <a:ext uri="{FF2B5EF4-FFF2-40B4-BE49-F238E27FC236}">
                <a16:creationId xmlns:a16="http://schemas.microsoft.com/office/drawing/2014/main" id="{21E9EBA3-97FB-0DCD-C0EC-73453F9F94BA}"/>
              </a:ext>
            </a:extLst>
          </p:cNvPr>
          <p:cNvPicPr>
            <a:picLocks noChangeAspect="1"/>
          </p:cNvPicPr>
          <p:nvPr/>
        </p:nvPicPr>
        <p:blipFill>
          <a:blip r:embed="rId3"/>
          <a:stretch>
            <a:fillRect/>
          </a:stretch>
        </p:blipFill>
        <p:spPr>
          <a:xfrm>
            <a:off x="9477534" y="3486150"/>
            <a:ext cx="1990407" cy="3028950"/>
          </a:xfrm>
          <a:prstGeom prst="rect">
            <a:avLst/>
          </a:prstGeom>
        </p:spPr>
      </p:pic>
      <p:pic>
        <p:nvPicPr>
          <p:cNvPr id="9" name="Picture 8" descr="Text&#10;&#10;Description automatically generated">
            <a:extLst>
              <a:ext uri="{FF2B5EF4-FFF2-40B4-BE49-F238E27FC236}">
                <a16:creationId xmlns:a16="http://schemas.microsoft.com/office/drawing/2014/main" id="{B444BE8C-36EE-16A6-B3BB-5AD3D8A5AD01}"/>
              </a:ext>
            </a:extLst>
          </p:cNvPr>
          <p:cNvPicPr>
            <a:picLocks noChangeAspect="1"/>
          </p:cNvPicPr>
          <p:nvPr/>
        </p:nvPicPr>
        <p:blipFill>
          <a:blip r:embed="rId4"/>
          <a:stretch>
            <a:fillRect/>
          </a:stretch>
        </p:blipFill>
        <p:spPr>
          <a:xfrm>
            <a:off x="6581775" y="510778"/>
            <a:ext cx="3890963" cy="2918222"/>
          </a:xfrm>
          <a:prstGeom prst="rect">
            <a:avLst/>
          </a:prstGeom>
        </p:spPr>
      </p:pic>
    </p:spTree>
    <p:extLst>
      <p:ext uri="{BB962C8B-B14F-4D97-AF65-F5344CB8AC3E}">
        <p14:creationId xmlns:p14="http://schemas.microsoft.com/office/powerpoint/2010/main" val="2990980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plate, indoor, meal&#10;&#10;Description automatically generated">
            <a:extLst>
              <a:ext uri="{FF2B5EF4-FFF2-40B4-BE49-F238E27FC236}">
                <a16:creationId xmlns:a16="http://schemas.microsoft.com/office/drawing/2014/main" id="{2A502C4E-CABD-AE06-ADE9-1E607B39850C}"/>
              </a:ext>
            </a:extLst>
          </p:cNvPr>
          <p:cNvPicPr>
            <a:picLocks noChangeAspect="1"/>
          </p:cNvPicPr>
          <p:nvPr/>
        </p:nvPicPr>
        <p:blipFill>
          <a:blip r:embed="rId2"/>
          <a:stretch>
            <a:fillRect/>
          </a:stretch>
        </p:blipFill>
        <p:spPr>
          <a:xfrm>
            <a:off x="785812" y="1335881"/>
            <a:ext cx="5581649" cy="4186237"/>
          </a:xfrm>
          <a:prstGeom prst="rect">
            <a:avLst/>
          </a:prstGeom>
        </p:spPr>
      </p:pic>
      <p:pic>
        <p:nvPicPr>
          <p:cNvPr id="7" name="Picture 6" descr="A pizza sits on a table&#10;&#10;Description automatically generated with low confidence">
            <a:extLst>
              <a:ext uri="{FF2B5EF4-FFF2-40B4-BE49-F238E27FC236}">
                <a16:creationId xmlns:a16="http://schemas.microsoft.com/office/drawing/2014/main" id="{15BF082B-CA1C-2A91-F8A4-7C36CF0957EA}"/>
              </a:ext>
            </a:extLst>
          </p:cNvPr>
          <p:cNvPicPr>
            <a:picLocks noChangeAspect="1"/>
          </p:cNvPicPr>
          <p:nvPr/>
        </p:nvPicPr>
        <p:blipFill>
          <a:blip r:embed="rId3"/>
          <a:stretch>
            <a:fillRect/>
          </a:stretch>
        </p:blipFill>
        <p:spPr>
          <a:xfrm>
            <a:off x="7243763" y="3704035"/>
            <a:ext cx="3364707" cy="2523530"/>
          </a:xfrm>
          <a:prstGeom prst="rect">
            <a:avLst/>
          </a:prstGeom>
        </p:spPr>
      </p:pic>
      <p:pic>
        <p:nvPicPr>
          <p:cNvPr id="9" name="Picture 8" descr="A bowl of food next to a bottle of wine&#10;&#10;Description automatically generated with medium confidence">
            <a:extLst>
              <a:ext uri="{FF2B5EF4-FFF2-40B4-BE49-F238E27FC236}">
                <a16:creationId xmlns:a16="http://schemas.microsoft.com/office/drawing/2014/main" id="{B5A11EF3-FF24-2A81-CEA6-F3520B388D1F}"/>
              </a:ext>
            </a:extLst>
          </p:cNvPr>
          <p:cNvPicPr>
            <a:picLocks noChangeAspect="1"/>
          </p:cNvPicPr>
          <p:nvPr/>
        </p:nvPicPr>
        <p:blipFill>
          <a:blip r:embed="rId4"/>
          <a:stretch>
            <a:fillRect/>
          </a:stretch>
        </p:blipFill>
        <p:spPr>
          <a:xfrm>
            <a:off x="7243762" y="630435"/>
            <a:ext cx="3364707" cy="2523530"/>
          </a:xfrm>
          <a:prstGeom prst="rect">
            <a:avLst/>
          </a:prstGeom>
        </p:spPr>
      </p:pic>
    </p:spTree>
    <p:extLst>
      <p:ext uri="{BB962C8B-B14F-4D97-AF65-F5344CB8AC3E}">
        <p14:creationId xmlns:p14="http://schemas.microsoft.com/office/powerpoint/2010/main" val="52042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7BFDA9-762A-7B10-55FC-277F4FFC8ADB}"/>
              </a:ext>
            </a:extLst>
          </p:cNvPr>
          <p:cNvSpPr txBox="1"/>
          <p:nvPr/>
        </p:nvSpPr>
        <p:spPr>
          <a:xfrm>
            <a:off x="2884487" y="257612"/>
            <a:ext cx="6473826" cy="1107996"/>
          </a:xfrm>
          <a:prstGeom prst="rect">
            <a:avLst/>
          </a:prstGeom>
          <a:noFill/>
        </p:spPr>
        <p:txBody>
          <a:bodyPr wrap="square" rtlCol="0">
            <a:spAutoFit/>
          </a:bodyPr>
          <a:lstStyle/>
          <a:p>
            <a:r>
              <a:rPr lang="en-US" sz="6600" dirty="0"/>
              <a:t>Speaking of food</a:t>
            </a:r>
          </a:p>
        </p:txBody>
      </p:sp>
      <p:pic>
        <p:nvPicPr>
          <p:cNvPr id="8" name="Picture 7" descr="A bowl of food&#10;&#10;Description automatically generated with medium confidence">
            <a:extLst>
              <a:ext uri="{FF2B5EF4-FFF2-40B4-BE49-F238E27FC236}">
                <a16:creationId xmlns:a16="http://schemas.microsoft.com/office/drawing/2014/main" id="{A634B22D-9649-6A5F-1B14-06669ED2C0ED}"/>
              </a:ext>
            </a:extLst>
          </p:cNvPr>
          <p:cNvPicPr>
            <a:picLocks noChangeAspect="1"/>
          </p:cNvPicPr>
          <p:nvPr/>
        </p:nvPicPr>
        <p:blipFill>
          <a:blip r:embed="rId2"/>
          <a:stretch>
            <a:fillRect/>
          </a:stretch>
        </p:blipFill>
        <p:spPr>
          <a:xfrm>
            <a:off x="780962" y="4038600"/>
            <a:ext cx="2857500" cy="2222500"/>
          </a:xfrm>
          <a:prstGeom prst="rect">
            <a:avLst/>
          </a:prstGeom>
        </p:spPr>
      </p:pic>
      <p:pic>
        <p:nvPicPr>
          <p:cNvPr id="10" name="Picture 9" descr="A picture containing text, ground&#10;&#10;Description automatically generated">
            <a:extLst>
              <a:ext uri="{FF2B5EF4-FFF2-40B4-BE49-F238E27FC236}">
                <a16:creationId xmlns:a16="http://schemas.microsoft.com/office/drawing/2014/main" id="{452D08DF-82BB-D1C9-D63E-7F7CF80BEFB5}"/>
              </a:ext>
            </a:extLst>
          </p:cNvPr>
          <p:cNvPicPr>
            <a:picLocks noChangeAspect="1"/>
          </p:cNvPicPr>
          <p:nvPr/>
        </p:nvPicPr>
        <p:blipFill>
          <a:blip r:embed="rId3"/>
          <a:stretch>
            <a:fillRect/>
          </a:stretch>
        </p:blipFill>
        <p:spPr>
          <a:xfrm>
            <a:off x="8985269" y="3968474"/>
            <a:ext cx="2616201" cy="2292626"/>
          </a:xfrm>
          <a:prstGeom prst="rect">
            <a:avLst/>
          </a:prstGeom>
        </p:spPr>
      </p:pic>
      <p:pic>
        <p:nvPicPr>
          <p:cNvPr id="12" name="Picture 11" descr="A picture containing food, plate, dish&#10;&#10;Description automatically generated">
            <a:extLst>
              <a:ext uri="{FF2B5EF4-FFF2-40B4-BE49-F238E27FC236}">
                <a16:creationId xmlns:a16="http://schemas.microsoft.com/office/drawing/2014/main" id="{C61EB20E-D2AE-0BB7-C1A4-59002865B9FE}"/>
              </a:ext>
            </a:extLst>
          </p:cNvPr>
          <p:cNvPicPr>
            <a:picLocks noChangeAspect="1"/>
          </p:cNvPicPr>
          <p:nvPr/>
        </p:nvPicPr>
        <p:blipFill>
          <a:blip r:embed="rId4"/>
          <a:stretch>
            <a:fillRect/>
          </a:stretch>
        </p:blipFill>
        <p:spPr>
          <a:xfrm>
            <a:off x="6970294" y="1365608"/>
            <a:ext cx="2417634" cy="2515340"/>
          </a:xfrm>
          <a:prstGeom prst="rect">
            <a:avLst/>
          </a:prstGeom>
        </p:spPr>
      </p:pic>
      <p:pic>
        <p:nvPicPr>
          <p:cNvPr id="14" name="Picture 13" descr="A picture containing food, wooden, board, tomato&#10;&#10;Description automatically generated">
            <a:extLst>
              <a:ext uri="{FF2B5EF4-FFF2-40B4-BE49-F238E27FC236}">
                <a16:creationId xmlns:a16="http://schemas.microsoft.com/office/drawing/2014/main" id="{3C2A9779-2406-B475-2BD5-E8697A7B3C60}"/>
              </a:ext>
            </a:extLst>
          </p:cNvPr>
          <p:cNvPicPr>
            <a:picLocks noChangeAspect="1"/>
          </p:cNvPicPr>
          <p:nvPr/>
        </p:nvPicPr>
        <p:blipFill>
          <a:blip r:embed="rId5"/>
          <a:stretch>
            <a:fillRect/>
          </a:stretch>
        </p:blipFill>
        <p:spPr>
          <a:xfrm>
            <a:off x="2606676" y="1333077"/>
            <a:ext cx="2229394" cy="2515340"/>
          </a:xfrm>
          <a:prstGeom prst="rect">
            <a:avLst/>
          </a:prstGeom>
        </p:spPr>
      </p:pic>
      <p:pic>
        <p:nvPicPr>
          <p:cNvPr id="16" name="Picture 15" descr="A picture containing food, banana, slice, sliced&#10;&#10;Description automatically generated">
            <a:extLst>
              <a:ext uri="{FF2B5EF4-FFF2-40B4-BE49-F238E27FC236}">
                <a16:creationId xmlns:a16="http://schemas.microsoft.com/office/drawing/2014/main" id="{C9B7FB37-88A8-3693-2C55-3BB43E4E6AB1}"/>
              </a:ext>
            </a:extLst>
          </p:cNvPr>
          <p:cNvPicPr>
            <a:picLocks noChangeAspect="1"/>
          </p:cNvPicPr>
          <p:nvPr/>
        </p:nvPicPr>
        <p:blipFill>
          <a:blip r:embed="rId6"/>
          <a:stretch>
            <a:fillRect/>
          </a:stretch>
        </p:blipFill>
        <p:spPr>
          <a:xfrm>
            <a:off x="4958803" y="4038600"/>
            <a:ext cx="2442913" cy="2222500"/>
          </a:xfrm>
          <a:prstGeom prst="rect">
            <a:avLst/>
          </a:prstGeom>
        </p:spPr>
      </p:pic>
    </p:spTree>
    <p:extLst>
      <p:ext uri="{BB962C8B-B14F-4D97-AF65-F5344CB8AC3E}">
        <p14:creationId xmlns:p14="http://schemas.microsoft.com/office/powerpoint/2010/main" val="685046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1560</Words>
  <Application>Microsoft Macintosh PowerPoint</Application>
  <PresentationFormat>Widescreen</PresentationFormat>
  <Paragraphs>260</Paragraphs>
  <Slides>45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Helvetica Neue</vt:lpstr>
      <vt:lpstr>Impact</vt:lpstr>
      <vt:lpstr>Office Theme</vt:lpstr>
      <vt:lpstr>KGWS WINE SOCIETY</vt:lpstr>
      <vt:lpstr>King George Wine Society www.kgwinesociety.com</vt:lpstr>
      <vt:lpstr>King George Wine Society www.kgwinesociety.com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Terroir/Climate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 George Wine Society www.kgwinesociety.com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Hyde, Michael</dc:creator>
  <cp:lastModifiedBy>Hyde, Michael</cp:lastModifiedBy>
  <cp:revision>13</cp:revision>
  <dcterms:created xsi:type="dcterms:W3CDTF">2023-03-09T21:36:01Z</dcterms:created>
  <dcterms:modified xsi:type="dcterms:W3CDTF">2023-03-10T23:07:33Z</dcterms:modified>
</cp:coreProperties>
</file>