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4"/>
  </p:notesMasterIdLst>
  <p:sldIdLst>
    <p:sldId id="298" r:id="rId2"/>
    <p:sldId id="274" r:id="rId3"/>
    <p:sldId id="301" r:id="rId4"/>
    <p:sldId id="257" r:id="rId5"/>
    <p:sldId id="324" r:id="rId6"/>
    <p:sldId id="337" r:id="rId7"/>
    <p:sldId id="314" r:id="rId8"/>
    <p:sldId id="328" r:id="rId9"/>
    <p:sldId id="319" r:id="rId10"/>
    <p:sldId id="338" r:id="rId11"/>
    <p:sldId id="331" r:id="rId12"/>
    <p:sldId id="326" r:id="rId13"/>
    <p:sldId id="320" r:id="rId14"/>
    <p:sldId id="339" r:id="rId15"/>
    <p:sldId id="333" r:id="rId16"/>
    <p:sldId id="330" r:id="rId17"/>
    <p:sldId id="321" r:id="rId18"/>
    <p:sldId id="340" r:id="rId19"/>
    <p:sldId id="334" r:id="rId20"/>
    <p:sldId id="322" r:id="rId21"/>
    <p:sldId id="327" r:id="rId22"/>
    <p:sldId id="341" r:id="rId23"/>
    <p:sldId id="335" r:id="rId24"/>
    <p:sldId id="329" r:id="rId25"/>
    <p:sldId id="323" r:id="rId26"/>
    <p:sldId id="342" r:id="rId27"/>
    <p:sldId id="332" r:id="rId28"/>
    <p:sldId id="336" r:id="rId29"/>
    <p:sldId id="305" r:id="rId30"/>
    <p:sldId id="343" r:id="rId31"/>
    <p:sldId id="344" r:id="rId32"/>
    <p:sldId id="345"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7" autoAdjust="0"/>
    <p:restoredTop sz="96357" autoAdjust="0"/>
  </p:normalViewPr>
  <p:slideViewPr>
    <p:cSldViewPr snapToGrid="0" showGuides="1">
      <p:cViewPr varScale="1">
        <p:scale>
          <a:sx n="111" d="100"/>
          <a:sy n="111" d="100"/>
        </p:scale>
        <p:origin x="612" y="96"/>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8T14:33:55.9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14AE2BD-3F4F-4680-AEE2-96E0FF282F1A}" type="datetimeFigureOut">
              <a:rPr lang="en-US" smtClean="0"/>
              <a:t>2/10/2023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EB212C1-2166-49EE-8F11-224848EC4EF4}" type="slidenum">
              <a:rPr lang="en-US" smtClean="0"/>
              <a:t>‹#›</a:t>
            </a:fld>
            <a:endParaRPr lang="en-US"/>
          </a:p>
        </p:txBody>
      </p:sp>
    </p:spTree>
    <p:extLst>
      <p:ext uri="{BB962C8B-B14F-4D97-AF65-F5344CB8AC3E}">
        <p14:creationId xmlns:p14="http://schemas.microsoft.com/office/powerpoint/2010/main" val="220276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1</a:t>
            </a:fld>
            <a:endParaRPr lang="en-US"/>
          </a:p>
        </p:txBody>
      </p:sp>
    </p:spTree>
    <p:extLst>
      <p:ext uri="{BB962C8B-B14F-4D97-AF65-F5344CB8AC3E}">
        <p14:creationId xmlns:p14="http://schemas.microsoft.com/office/powerpoint/2010/main" val="2517348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10</a:t>
            </a:fld>
            <a:endParaRPr lang="en-US"/>
          </a:p>
        </p:txBody>
      </p:sp>
    </p:spTree>
    <p:extLst>
      <p:ext uri="{BB962C8B-B14F-4D97-AF65-F5344CB8AC3E}">
        <p14:creationId xmlns:p14="http://schemas.microsoft.com/office/powerpoint/2010/main" val="398341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ffff</a:t>
            </a:r>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11</a:t>
            </a:fld>
            <a:endParaRPr lang="en-US"/>
          </a:p>
        </p:txBody>
      </p:sp>
    </p:spTree>
    <p:extLst>
      <p:ext uri="{BB962C8B-B14F-4D97-AF65-F5344CB8AC3E}">
        <p14:creationId xmlns:p14="http://schemas.microsoft.com/office/powerpoint/2010/main" val="305174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12</a:t>
            </a:fld>
            <a:endParaRPr lang="en-US"/>
          </a:p>
        </p:txBody>
      </p:sp>
    </p:spTree>
    <p:extLst>
      <p:ext uri="{BB962C8B-B14F-4D97-AF65-F5344CB8AC3E}">
        <p14:creationId xmlns:p14="http://schemas.microsoft.com/office/powerpoint/2010/main" val="285576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13</a:t>
            </a:fld>
            <a:endParaRPr lang="en-US"/>
          </a:p>
        </p:txBody>
      </p:sp>
    </p:spTree>
    <p:extLst>
      <p:ext uri="{BB962C8B-B14F-4D97-AF65-F5344CB8AC3E}">
        <p14:creationId xmlns:p14="http://schemas.microsoft.com/office/powerpoint/2010/main" val="342465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14</a:t>
            </a:fld>
            <a:endParaRPr lang="en-US"/>
          </a:p>
        </p:txBody>
      </p:sp>
    </p:spTree>
    <p:extLst>
      <p:ext uri="{BB962C8B-B14F-4D97-AF65-F5344CB8AC3E}">
        <p14:creationId xmlns:p14="http://schemas.microsoft.com/office/powerpoint/2010/main" val="141736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ffff</a:t>
            </a:r>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15</a:t>
            </a:fld>
            <a:endParaRPr lang="en-US"/>
          </a:p>
        </p:txBody>
      </p:sp>
    </p:spTree>
    <p:extLst>
      <p:ext uri="{BB962C8B-B14F-4D97-AF65-F5344CB8AC3E}">
        <p14:creationId xmlns:p14="http://schemas.microsoft.com/office/powerpoint/2010/main" val="393370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16</a:t>
            </a:fld>
            <a:endParaRPr lang="en-US"/>
          </a:p>
        </p:txBody>
      </p:sp>
    </p:spTree>
    <p:extLst>
      <p:ext uri="{BB962C8B-B14F-4D97-AF65-F5344CB8AC3E}">
        <p14:creationId xmlns:p14="http://schemas.microsoft.com/office/powerpoint/2010/main" val="90553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17</a:t>
            </a:fld>
            <a:endParaRPr lang="en-US"/>
          </a:p>
        </p:txBody>
      </p:sp>
    </p:spTree>
    <p:extLst>
      <p:ext uri="{BB962C8B-B14F-4D97-AF65-F5344CB8AC3E}">
        <p14:creationId xmlns:p14="http://schemas.microsoft.com/office/powerpoint/2010/main" val="4426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18</a:t>
            </a:fld>
            <a:endParaRPr lang="en-US"/>
          </a:p>
        </p:txBody>
      </p:sp>
    </p:spTree>
    <p:extLst>
      <p:ext uri="{BB962C8B-B14F-4D97-AF65-F5344CB8AC3E}">
        <p14:creationId xmlns:p14="http://schemas.microsoft.com/office/powerpoint/2010/main" val="260306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ffff</a:t>
            </a:r>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19</a:t>
            </a:fld>
            <a:endParaRPr lang="en-US"/>
          </a:p>
        </p:txBody>
      </p:sp>
    </p:spTree>
    <p:extLst>
      <p:ext uri="{BB962C8B-B14F-4D97-AF65-F5344CB8AC3E}">
        <p14:creationId xmlns:p14="http://schemas.microsoft.com/office/powerpoint/2010/main" val="174318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See </a:t>
            </a:r>
            <a:endParaRPr lang="en-US" sz="900" dirty="0"/>
          </a:p>
          <a:p>
            <a:pPr lvl="1"/>
            <a:r>
              <a:rPr lang="en-US" dirty="0"/>
              <a:t>Notice the </a:t>
            </a:r>
            <a:r>
              <a:rPr lang="en-US" u="sng" dirty="0"/>
              <a:t>color</a:t>
            </a:r>
            <a:r>
              <a:rPr lang="en-US" dirty="0"/>
              <a:t> and </a:t>
            </a:r>
            <a:r>
              <a:rPr lang="en-US" u="sng" dirty="0"/>
              <a:t>intensity</a:t>
            </a:r>
            <a:endParaRPr lang="en-US" sz="900" dirty="0"/>
          </a:p>
          <a:p>
            <a:pPr lvl="1"/>
            <a:r>
              <a:rPr lang="en-US" dirty="0"/>
              <a:t>Is the wine clear or hazy?</a:t>
            </a:r>
            <a:endParaRPr lang="en-US" sz="900" dirty="0"/>
          </a:p>
          <a:p>
            <a:pPr lvl="0"/>
            <a:r>
              <a:rPr lang="en-US" dirty="0"/>
              <a:t>Swirl</a:t>
            </a:r>
            <a:endParaRPr lang="en-US" sz="900" dirty="0"/>
          </a:p>
          <a:p>
            <a:pPr lvl="1"/>
            <a:r>
              <a:rPr lang="en-US" dirty="0"/>
              <a:t>Gently swirl the wine around in the glass to release aromas</a:t>
            </a:r>
            <a:endParaRPr lang="en-US" sz="900" dirty="0"/>
          </a:p>
          <a:p>
            <a:pPr lvl="0"/>
            <a:r>
              <a:rPr lang="en-US" dirty="0"/>
              <a:t>Smell</a:t>
            </a:r>
            <a:endParaRPr lang="en-US" sz="900" dirty="0"/>
          </a:p>
          <a:p>
            <a:pPr lvl="1"/>
            <a:r>
              <a:rPr lang="en-US" dirty="0"/>
              <a:t>What aromas do you smell?</a:t>
            </a:r>
            <a:endParaRPr lang="en-US" sz="900" dirty="0"/>
          </a:p>
          <a:p>
            <a:pPr lvl="1"/>
            <a:r>
              <a:rPr lang="en-US" dirty="0"/>
              <a:t>Are they light or intense?</a:t>
            </a:r>
            <a:endParaRPr lang="en-US" sz="900" dirty="0"/>
          </a:p>
          <a:p>
            <a:pPr lvl="0"/>
            <a:r>
              <a:rPr lang="en-US" dirty="0"/>
              <a:t>Sip</a:t>
            </a:r>
            <a:endParaRPr lang="en-US" sz="900" dirty="0"/>
          </a:p>
          <a:p>
            <a:pPr lvl="1"/>
            <a:r>
              <a:rPr lang="en-US" dirty="0"/>
              <a:t>What flavors do you taste?</a:t>
            </a:r>
            <a:endParaRPr lang="en-US" sz="900" dirty="0"/>
          </a:p>
          <a:p>
            <a:pPr lvl="1"/>
            <a:r>
              <a:rPr lang="en-US" dirty="0"/>
              <a:t>Does the wine feel light or heavy? </a:t>
            </a:r>
            <a:endParaRPr lang="en-US" sz="900" dirty="0"/>
          </a:p>
          <a:p>
            <a:pPr lvl="1"/>
            <a:r>
              <a:rPr lang="en-US" dirty="0"/>
              <a:t>What sort of </a:t>
            </a:r>
            <a:r>
              <a:rPr lang="en-US" u="sng" dirty="0"/>
              <a:t>textures</a:t>
            </a:r>
            <a:r>
              <a:rPr lang="en-US" dirty="0"/>
              <a:t> do you feel?</a:t>
            </a:r>
            <a:endParaRPr lang="en-US" sz="900" dirty="0"/>
          </a:p>
          <a:p>
            <a:pPr lvl="1"/>
            <a:r>
              <a:rPr lang="en-US" dirty="0"/>
              <a:t>How much does it make your </a:t>
            </a:r>
            <a:r>
              <a:rPr lang="en-US" u="sng" dirty="0"/>
              <a:t>mouth water</a:t>
            </a:r>
            <a:r>
              <a:rPr lang="en-US" dirty="0"/>
              <a:t>?</a:t>
            </a:r>
            <a:endParaRPr lang="en-US" sz="900" dirty="0"/>
          </a:p>
          <a:p>
            <a:pPr lvl="1"/>
            <a:r>
              <a:rPr lang="en-US" dirty="0"/>
              <a:t>How long to the flavors </a:t>
            </a:r>
            <a:r>
              <a:rPr lang="en-US" u="sng" dirty="0"/>
              <a:t>linger</a:t>
            </a:r>
            <a:r>
              <a:rPr lang="en-US" dirty="0"/>
              <a:t>?</a:t>
            </a:r>
            <a:endParaRPr lang="en-US" sz="900" dirty="0"/>
          </a:p>
          <a:p>
            <a:pPr lvl="0"/>
            <a:r>
              <a:rPr lang="en-US" dirty="0"/>
              <a:t>Aroma Wheel</a:t>
            </a:r>
            <a:endParaRPr lang="en-US" sz="900" dirty="0"/>
          </a:p>
          <a:p>
            <a:pPr lvl="1"/>
            <a:r>
              <a:rPr lang="en-US" dirty="0"/>
              <a:t>Primary v. Secondary v. Tertiary</a:t>
            </a:r>
            <a:endParaRPr lang="en-US" sz="900" dirty="0"/>
          </a:p>
          <a:p>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2</a:t>
            </a:fld>
            <a:endParaRPr lang="en-US"/>
          </a:p>
        </p:txBody>
      </p:sp>
    </p:spTree>
    <p:extLst>
      <p:ext uri="{BB962C8B-B14F-4D97-AF65-F5344CB8AC3E}">
        <p14:creationId xmlns:p14="http://schemas.microsoft.com/office/powerpoint/2010/main" val="192136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20</a:t>
            </a:fld>
            <a:endParaRPr lang="en-US"/>
          </a:p>
        </p:txBody>
      </p:sp>
    </p:spTree>
    <p:extLst>
      <p:ext uri="{BB962C8B-B14F-4D97-AF65-F5344CB8AC3E}">
        <p14:creationId xmlns:p14="http://schemas.microsoft.com/office/powerpoint/2010/main" val="2789219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21</a:t>
            </a:fld>
            <a:endParaRPr lang="en-US"/>
          </a:p>
        </p:txBody>
      </p:sp>
    </p:spTree>
    <p:extLst>
      <p:ext uri="{BB962C8B-B14F-4D97-AF65-F5344CB8AC3E}">
        <p14:creationId xmlns:p14="http://schemas.microsoft.com/office/powerpoint/2010/main" val="105872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22</a:t>
            </a:fld>
            <a:endParaRPr lang="en-US"/>
          </a:p>
        </p:txBody>
      </p:sp>
    </p:spTree>
    <p:extLst>
      <p:ext uri="{BB962C8B-B14F-4D97-AF65-F5344CB8AC3E}">
        <p14:creationId xmlns:p14="http://schemas.microsoft.com/office/powerpoint/2010/main" val="2817406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ffff</a:t>
            </a:r>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23</a:t>
            </a:fld>
            <a:endParaRPr lang="en-US"/>
          </a:p>
        </p:txBody>
      </p:sp>
    </p:spTree>
    <p:extLst>
      <p:ext uri="{BB962C8B-B14F-4D97-AF65-F5344CB8AC3E}">
        <p14:creationId xmlns:p14="http://schemas.microsoft.com/office/powerpoint/2010/main" val="1042218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24</a:t>
            </a:fld>
            <a:endParaRPr lang="en-US"/>
          </a:p>
        </p:txBody>
      </p:sp>
    </p:spTree>
    <p:extLst>
      <p:ext uri="{BB962C8B-B14F-4D97-AF65-F5344CB8AC3E}">
        <p14:creationId xmlns:p14="http://schemas.microsoft.com/office/powerpoint/2010/main" val="91037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25</a:t>
            </a:fld>
            <a:endParaRPr lang="en-US"/>
          </a:p>
        </p:txBody>
      </p:sp>
    </p:spTree>
    <p:extLst>
      <p:ext uri="{BB962C8B-B14F-4D97-AF65-F5344CB8AC3E}">
        <p14:creationId xmlns:p14="http://schemas.microsoft.com/office/powerpoint/2010/main" val="4555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26</a:t>
            </a:fld>
            <a:endParaRPr lang="en-US"/>
          </a:p>
        </p:txBody>
      </p:sp>
    </p:spTree>
    <p:extLst>
      <p:ext uri="{BB962C8B-B14F-4D97-AF65-F5344CB8AC3E}">
        <p14:creationId xmlns:p14="http://schemas.microsoft.com/office/powerpoint/2010/main" val="683718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ffff</a:t>
            </a:r>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27</a:t>
            </a:fld>
            <a:endParaRPr lang="en-US"/>
          </a:p>
        </p:txBody>
      </p:sp>
    </p:spTree>
    <p:extLst>
      <p:ext uri="{BB962C8B-B14F-4D97-AF65-F5344CB8AC3E}">
        <p14:creationId xmlns:p14="http://schemas.microsoft.com/office/powerpoint/2010/main" val="1768705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28</a:t>
            </a:fld>
            <a:endParaRPr lang="en-US"/>
          </a:p>
        </p:txBody>
      </p:sp>
    </p:spTree>
    <p:extLst>
      <p:ext uri="{BB962C8B-B14F-4D97-AF65-F5344CB8AC3E}">
        <p14:creationId xmlns:p14="http://schemas.microsoft.com/office/powerpoint/2010/main" val="1343968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ggg</a:t>
            </a:r>
            <a:endParaRPr lang="en-US" dirty="0"/>
          </a:p>
        </p:txBody>
      </p:sp>
      <p:sp>
        <p:nvSpPr>
          <p:cNvPr id="4" name="Slide Number Placeholder 3"/>
          <p:cNvSpPr>
            <a:spLocks noGrp="1"/>
          </p:cNvSpPr>
          <p:nvPr>
            <p:ph type="sldNum" sz="quarter" idx="5"/>
          </p:nvPr>
        </p:nvSpPr>
        <p:spPr/>
        <p:txBody>
          <a:bodyPr/>
          <a:lstStyle/>
          <a:p>
            <a:fld id="{13B0C5B3-7288-4CC9-B578-B2DD4B59A5A8}" type="slidenum">
              <a:rPr lang="en-US" smtClean="0"/>
              <a:t>29</a:t>
            </a:fld>
            <a:endParaRPr lang="en-US"/>
          </a:p>
        </p:txBody>
      </p:sp>
    </p:spTree>
    <p:extLst>
      <p:ext uri="{BB962C8B-B14F-4D97-AF65-F5344CB8AC3E}">
        <p14:creationId xmlns:p14="http://schemas.microsoft.com/office/powerpoint/2010/main" val="55871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Europeans </a:t>
            </a:r>
            <a:r>
              <a:rPr lang="en-US" dirty="0" err="1"/>
              <a:t>Vitis</a:t>
            </a:r>
            <a:r>
              <a:rPr lang="en-US" dirty="0"/>
              <a:t> vinifera vines were planted over the colonial era</a:t>
            </a:r>
          </a:p>
          <a:p>
            <a:r>
              <a:rPr lang="en-US" dirty="0"/>
              <a:t>Didn’t always immediately thrive in new territories</a:t>
            </a:r>
            <a:r>
              <a:rPr lang="en-US" dirty="0">
                <a:sym typeface="Wingdings" panose="05000000000000000000" pitchFamily="2" charset="2"/>
              </a:rPr>
              <a:t> lacked the resistance to insect pest thus stayed rudimentary </a:t>
            </a:r>
            <a:endParaRPr lang="en-US" dirty="0"/>
          </a:p>
          <a:p>
            <a:r>
              <a:rPr lang="en-US" dirty="0"/>
              <a:t>Competitive fine wines would not emerge for centuries in most places</a:t>
            </a:r>
          </a:p>
          <a:p>
            <a:endParaRPr lang="en-US" dirty="0"/>
          </a:p>
          <a:p>
            <a:r>
              <a:rPr lang="en-US" dirty="0"/>
              <a:t>Old world vs. New world      warmer climate, different soils, different rain/ irrigations,</a:t>
            </a:r>
          </a:p>
          <a:p>
            <a:r>
              <a:rPr lang="en-US" dirty="0"/>
              <a:t>	differences in winemaking choices     abide by old world rules? </a:t>
            </a:r>
          </a:p>
          <a:p>
            <a:r>
              <a:rPr lang="en-US" dirty="0"/>
              <a:t>Old world classic tend to be lighter and milder leaner and more earthy</a:t>
            </a:r>
            <a:r>
              <a:rPr lang="en-US" dirty="0">
                <a:sym typeface="Wingdings" panose="05000000000000000000" pitchFamily="2" charset="2"/>
              </a:rPr>
              <a:t> companion for food and to age</a:t>
            </a:r>
            <a:endParaRPr lang="en-US" dirty="0"/>
          </a:p>
          <a:p>
            <a:r>
              <a:rPr lang="en-US" dirty="0"/>
              <a:t>New world tends to be bolder, heavier, more ripe, fruiter</a:t>
            </a:r>
            <a:r>
              <a:rPr lang="en-US" dirty="0">
                <a:sym typeface="Wingdings" panose="05000000000000000000" pitchFamily="2" charset="2"/>
              </a:rPr>
              <a:t> built to drink on its own now</a:t>
            </a:r>
            <a:endParaRPr lang="en-US" dirty="0"/>
          </a:p>
        </p:txBody>
      </p:sp>
      <p:sp>
        <p:nvSpPr>
          <p:cNvPr id="4" name="Slide Number Placeholder 3"/>
          <p:cNvSpPr>
            <a:spLocks noGrp="1"/>
          </p:cNvSpPr>
          <p:nvPr>
            <p:ph type="sldNum" sz="quarter" idx="5"/>
          </p:nvPr>
        </p:nvSpPr>
        <p:spPr/>
        <p:txBody>
          <a:bodyPr/>
          <a:lstStyle/>
          <a:p>
            <a:fld id="{BB9C1847-DDA2-4C63-90DA-8125474230A1}" type="slidenum">
              <a:rPr lang="en-US" smtClean="0"/>
              <a:t>3</a:t>
            </a:fld>
            <a:endParaRPr lang="en-US"/>
          </a:p>
        </p:txBody>
      </p:sp>
    </p:spTree>
    <p:extLst>
      <p:ext uri="{BB962C8B-B14F-4D97-AF65-F5344CB8AC3E}">
        <p14:creationId xmlns:p14="http://schemas.microsoft.com/office/powerpoint/2010/main" val="135904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4</a:t>
            </a:fld>
            <a:endParaRPr lang="en-US"/>
          </a:p>
        </p:txBody>
      </p:sp>
    </p:spTree>
    <p:extLst>
      <p:ext uri="{BB962C8B-B14F-4D97-AF65-F5344CB8AC3E}">
        <p14:creationId xmlns:p14="http://schemas.microsoft.com/office/powerpoint/2010/main" val="247391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5</a:t>
            </a:fld>
            <a:endParaRPr lang="en-US"/>
          </a:p>
        </p:txBody>
      </p:sp>
    </p:spTree>
    <p:extLst>
      <p:ext uri="{BB962C8B-B14F-4D97-AF65-F5344CB8AC3E}">
        <p14:creationId xmlns:p14="http://schemas.microsoft.com/office/powerpoint/2010/main" val="326911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6</a:t>
            </a:fld>
            <a:endParaRPr lang="en-US"/>
          </a:p>
        </p:txBody>
      </p:sp>
    </p:spTree>
    <p:extLst>
      <p:ext uri="{BB962C8B-B14F-4D97-AF65-F5344CB8AC3E}">
        <p14:creationId xmlns:p14="http://schemas.microsoft.com/office/powerpoint/2010/main" val="338755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ffff</a:t>
            </a:r>
            <a:endParaRPr lang="en-US" dirty="0"/>
          </a:p>
        </p:txBody>
      </p:sp>
      <p:sp>
        <p:nvSpPr>
          <p:cNvPr id="4" name="Slide Number Placeholder 3"/>
          <p:cNvSpPr>
            <a:spLocks noGrp="1"/>
          </p:cNvSpPr>
          <p:nvPr>
            <p:ph type="sldNum" sz="quarter" idx="5"/>
          </p:nvPr>
        </p:nvSpPr>
        <p:spPr/>
        <p:txBody>
          <a:bodyPr/>
          <a:lstStyle/>
          <a:p>
            <a:fld id="{CF2B999D-D426-43CA-BA42-0B07CE17052A}" type="slidenum">
              <a:rPr lang="en-US" smtClean="0"/>
              <a:t>7</a:t>
            </a:fld>
            <a:endParaRPr lang="en-US"/>
          </a:p>
        </p:txBody>
      </p:sp>
    </p:spTree>
    <p:extLst>
      <p:ext uri="{BB962C8B-B14F-4D97-AF65-F5344CB8AC3E}">
        <p14:creationId xmlns:p14="http://schemas.microsoft.com/office/powerpoint/2010/main" val="190900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8</a:t>
            </a:fld>
            <a:endParaRPr lang="en-US"/>
          </a:p>
        </p:txBody>
      </p:sp>
    </p:spTree>
    <p:extLst>
      <p:ext uri="{BB962C8B-B14F-4D97-AF65-F5344CB8AC3E}">
        <p14:creationId xmlns:p14="http://schemas.microsoft.com/office/powerpoint/2010/main" val="369724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dfgsfg</a:t>
            </a:r>
            <a:endParaRPr lang="en-US" dirty="0"/>
          </a:p>
        </p:txBody>
      </p:sp>
      <p:sp>
        <p:nvSpPr>
          <p:cNvPr id="4" name="Slide Number Placeholder 3"/>
          <p:cNvSpPr>
            <a:spLocks noGrp="1"/>
          </p:cNvSpPr>
          <p:nvPr>
            <p:ph type="sldNum" sz="quarter" idx="5"/>
          </p:nvPr>
        </p:nvSpPr>
        <p:spPr/>
        <p:txBody>
          <a:bodyPr/>
          <a:lstStyle/>
          <a:p>
            <a:fld id="{5EB212C1-2166-49EE-8F11-224848EC4EF4}" type="slidenum">
              <a:rPr lang="en-US" smtClean="0"/>
              <a:t>9</a:t>
            </a:fld>
            <a:endParaRPr lang="en-US"/>
          </a:p>
        </p:txBody>
      </p:sp>
    </p:spTree>
    <p:extLst>
      <p:ext uri="{BB962C8B-B14F-4D97-AF65-F5344CB8AC3E}">
        <p14:creationId xmlns:p14="http://schemas.microsoft.com/office/powerpoint/2010/main" val="427137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CACE-2549-4C4A-915B-6969A423F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64513D-0F93-457C-9B9E-D5AE48BDA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20C1D4-C02D-425A-956B-A5479A2ABD42}"/>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5" name="Footer Placeholder 4">
            <a:extLst>
              <a:ext uri="{FF2B5EF4-FFF2-40B4-BE49-F238E27FC236}">
                <a16:creationId xmlns:a16="http://schemas.microsoft.com/office/drawing/2014/main" id="{37A37C9A-27E6-4009-BEBC-6ACE71AC1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728E0-CA72-4CA7-8F5E-16704FA3046F}"/>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321348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67EC-B2EF-461B-8C95-AB6960317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EC6DDA-5CC2-4479-8B94-6829FCCA9D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A57FC-CAE3-46DB-88F2-1C0F64E294CA}"/>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5" name="Footer Placeholder 4">
            <a:extLst>
              <a:ext uri="{FF2B5EF4-FFF2-40B4-BE49-F238E27FC236}">
                <a16:creationId xmlns:a16="http://schemas.microsoft.com/office/drawing/2014/main" id="{712D6CC4-F6DF-49A1-90CE-30EDF781D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08479-9279-47BE-9E87-09C020D07536}"/>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157340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ED359-EA4A-4DC4-8CD1-2F5F85956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DBD16C-AC9E-4531-9601-299DDBD54B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E8A64-E595-413E-9EC1-9A3C9CD95446}"/>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5" name="Footer Placeholder 4">
            <a:extLst>
              <a:ext uri="{FF2B5EF4-FFF2-40B4-BE49-F238E27FC236}">
                <a16:creationId xmlns:a16="http://schemas.microsoft.com/office/drawing/2014/main" id="{E9FB19F2-D74A-4810-9E64-EBE6CE467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93EFC-BA3F-4218-9B48-1CCF93908040}"/>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160107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7AB8-0FD9-44C3-885A-1D59BFCD7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13D4B-9601-4288-886C-A982370B87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0BB5F-B498-4AB2-BC39-BB2DEEDD672B}"/>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5" name="Footer Placeholder 4">
            <a:extLst>
              <a:ext uri="{FF2B5EF4-FFF2-40B4-BE49-F238E27FC236}">
                <a16:creationId xmlns:a16="http://schemas.microsoft.com/office/drawing/2014/main" id="{0C3E719F-14B9-446A-9855-51351B5A2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08237-AC16-458E-A2E6-E6B104019B10}"/>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419039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6A64-2FF0-4F4A-9E0A-0FD9F9614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1A0323-BE77-4134-B9B0-34E7C6D39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515B26-135A-4E45-A8C5-640DC5801BF2}"/>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5" name="Footer Placeholder 4">
            <a:extLst>
              <a:ext uri="{FF2B5EF4-FFF2-40B4-BE49-F238E27FC236}">
                <a16:creationId xmlns:a16="http://schemas.microsoft.com/office/drawing/2014/main" id="{C539CBDC-9957-47C9-A668-ABB332F8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7D1CB-EB29-4420-892F-36B44AF7AF26}"/>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392938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45F5-BCFB-4AE8-ACA2-8CF321F91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3F791-887B-4829-A051-04CBF4A0AC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54722-8FB9-413F-8C41-894B0590C2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9B88F-4C36-49A6-BAC0-2F8C27641E17}"/>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6" name="Footer Placeholder 5">
            <a:extLst>
              <a:ext uri="{FF2B5EF4-FFF2-40B4-BE49-F238E27FC236}">
                <a16:creationId xmlns:a16="http://schemas.microsoft.com/office/drawing/2014/main" id="{2CF9CD83-C9FC-44ED-9E62-1F9AE42C3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E3E05-0F45-45AA-A4D4-84DF61448562}"/>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423803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D8AB-7F6D-4C59-AA32-8E23A22E6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90BF3-465E-4B4B-802D-E75232B23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AC8B6-BB7F-47F3-945A-49E6B97B20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AA344-0A80-4EBA-B89D-8A14F6CF7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3EF010-4477-42FB-B96D-77512159DF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748A5-D62F-4A21-B96A-6082194E2087}"/>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8" name="Footer Placeholder 7">
            <a:extLst>
              <a:ext uri="{FF2B5EF4-FFF2-40B4-BE49-F238E27FC236}">
                <a16:creationId xmlns:a16="http://schemas.microsoft.com/office/drawing/2014/main" id="{274CF4F4-32B2-40B7-8F7C-8B7698740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EFBC7-02E1-499A-8BED-53DBCDAA0A25}"/>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208644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1A46-C163-407A-A305-00A6038333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42EA1D-0D6A-4614-8413-AD944D15FB5F}"/>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4" name="Footer Placeholder 3">
            <a:extLst>
              <a:ext uri="{FF2B5EF4-FFF2-40B4-BE49-F238E27FC236}">
                <a16:creationId xmlns:a16="http://schemas.microsoft.com/office/drawing/2014/main" id="{1C3DFF65-5AB1-4FB2-9ABA-2702ECD583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48E936-4C89-4BBE-9350-F590289430F5}"/>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96918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48C7F-ACCF-49F3-BD9E-358E78BE31E0}"/>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3" name="Footer Placeholder 2">
            <a:extLst>
              <a:ext uri="{FF2B5EF4-FFF2-40B4-BE49-F238E27FC236}">
                <a16:creationId xmlns:a16="http://schemas.microsoft.com/office/drawing/2014/main" id="{A03E38DB-5E76-4460-820D-572BCC299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A0D8A-1400-4FBC-9B81-E541876EAE57}"/>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339155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2E0B-9384-47E7-ABEB-246BFB9BC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35494B-3633-410B-B54B-106AC6C9A3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159F4-981A-4A77-91A3-153652EB2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166D87-D7FA-4CE6-83FA-49ECA7953FAD}"/>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6" name="Footer Placeholder 5">
            <a:extLst>
              <a:ext uri="{FF2B5EF4-FFF2-40B4-BE49-F238E27FC236}">
                <a16:creationId xmlns:a16="http://schemas.microsoft.com/office/drawing/2014/main" id="{C928DEC3-CF56-4342-AA40-B787A84FA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833DA-E135-4133-9CAA-E9C8B311E2C9}"/>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1651491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61F7-0EE3-4E90-BBC8-02CA48561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03624D-5403-4B1E-B8F6-768FE8F4A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2AB5FAB-21A2-42C6-8018-CE36671E4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1E662A-76A8-4069-97CD-372F558F983D}"/>
              </a:ext>
            </a:extLst>
          </p:cNvPr>
          <p:cNvSpPr>
            <a:spLocks noGrp="1"/>
          </p:cNvSpPr>
          <p:nvPr>
            <p:ph type="dt" sz="half" idx="10"/>
          </p:nvPr>
        </p:nvSpPr>
        <p:spPr/>
        <p:txBody>
          <a:bodyPr/>
          <a:lstStyle/>
          <a:p>
            <a:fld id="{F3B6FB53-8ABA-45C4-8EF8-6C932446F428}" type="datetimeFigureOut">
              <a:rPr lang="en-US" smtClean="0"/>
              <a:t>2/10/2023</a:t>
            </a:fld>
            <a:endParaRPr lang="en-US"/>
          </a:p>
        </p:txBody>
      </p:sp>
      <p:sp>
        <p:nvSpPr>
          <p:cNvPr id="6" name="Footer Placeholder 5">
            <a:extLst>
              <a:ext uri="{FF2B5EF4-FFF2-40B4-BE49-F238E27FC236}">
                <a16:creationId xmlns:a16="http://schemas.microsoft.com/office/drawing/2014/main" id="{86C09776-EDF8-41BB-ACB9-B92560B9A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D1711-0594-4473-B9AC-1604D306042D}"/>
              </a:ext>
            </a:extLst>
          </p:cNvPr>
          <p:cNvSpPr>
            <a:spLocks noGrp="1"/>
          </p:cNvSpPr>
          <p:nvPr>
            <p:ph type="sldNum" sz="quarter" idx="12"/>
          </p:nvPr>
        </p:nvSpPr>
        <p:spPr/>
        <p:txBody>
          <a:bodyPr/>
          <a:lstStyle/>
          <a:p>
            <a:fld id="{FD6387AD-6D5B-4909-807A-87C99DA4E1B4}" type="slidenum">
              <a:rPr lang="en-US" smtClean="0"/>
              <a:t>‹#›</a:t>
            </a:fld>
            <a:endParaRPr lang="en-US"/>
          </a:p>
        </p:txBody>
      </p:sp>
    </p:spTree>
    <p:extLst>
      <p:ext uri="{BB962C8B-B14F-4D97-AF65-F5344CB8AC3E}">
        <p14:creationId xmlns:p14="http://schemas.microsoft.com/office/powerpoint/2010/main" val="403528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DC229-A480-4D02-AB4E-1FF9077D2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59BEDC-DEB9-4185-A31F-FB49E1447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E9A56-EFB0-4172-B012-EA0D4B51B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6FB53-8ABA-45C4-8EF8-6C932446F428}" type="datetimeFigureOut">
              <a:rPr lang="en-US" smtClean="0"/>
              <a:t>2/10/2023</a:t>
            </a:fld>
            <a:endParaRPr lang="en-US"/>
          </a:p>
        </p:txBody>
      </p:sp>
      <p:sp>
        <p:nvSpPr>
          <p:cNvPr id="5" name="Footer Placeholder 4">
            <a:extLst>
              <a:ext uri="{FF2B5EF4-FFF2-40B4-BE49-F238E27FC236}">
                <a16:creationId xmlns:a16="http://schemas.microsoft.com/office/drawing/2014/main" id="{5CEB286E-CA8E-4650-9A94-2C8F27790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397859-CB76-4691-B0E2-95C344F159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387AD-6D5B-4909-807A-87C99DA4E1B4}" type="slidenum">
              <a:rPr lang="en-US" smtClean="0"/>
              <a:t>‹#›</a:t>
            </a:fld>
            <a:endParaRPr lang="en-US"/>
          </a:p>
        </p:txBody>
      </p:sp>
    </p:spTree>
    <p:extLst>
      <p:ext uri="{BB962C8B-B14F-4D97-AF65-F5344CB8AC3E}">
        <p14:creationId xmlns:p14="http://schemas.microsoft.com/office/powerpoint/2010/main" val="4357635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6.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Rita@city-vino.com"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E80D-609F-4351-9B07-282B58268C7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562B2C5-E679-4E4A-BC6A-C8CD95BC8D3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014D5D7-DB4C-4FEE-B66D-3032739DC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89597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pic>
        <p:nvPicPr>
          <p:cNvPr id="7" name="Picture 6" descr="A picture containing text, beverage, alcohol&#10;&#10;Description automatically generated">
            <a:extLst>
              <a:ext uri="{FF2B5EF4-FFF2-40B4-BE49-F238E27FC236}">
                <a16:creationId xmlns:a16="http://schemas.microsoft.com/office/drawing/2014/main" id="{7560080E-1263-4C23-A8B1-CCB1BCE567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9" y="365124"/>
            <a:ext cx="1748589" cy="6116932"/>
          </a:xfrm>
          <a:prstGeom prst="rect">
            <a:avLst/>
          </a:prstGeom>
          <a:noFill/>
          <a:ln>
            <a:noFill/>
          </a:ln>
        </p:spPr>
      </p:pic>
      <p:sp>
        <p:nvSpPr>
          <p:cNvPr id="3" name="TextBox 2">
            <a:extLst>
              <a:ext uri="{FF2B5EF4-FFF2-40B4-BE49-F238E27FC236}">
                <a16:creationId xmlns:a16="http://schemas.microsoft.com/office/drawing/2014/main" id="{9774ECD8-2F13-4522-819D-7FC71098A68D}"/>
              </a:ext>
            </a:extLst>
          </p:cNvPr>
          <p:cNvSpPr txBox="1"/>
          <p:nvPr/>
        </p:nvSpPr>
        <p:spPr>
          <a:xfrm>
            <a:off x="4053385" y="968991"/>
            <a:ext cx="6960358" cy="2308324"/>
          </a:xfrm>
          <a:prstGeom prst="rect">
            <a:avLst/>
          </a:prstGeom>
          <a:noFill/>
        </p:spPr>
        <p:txBody>
          <a:bodyPr wrap="square" rtlCol="0">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Tasting notes: </a:t>
            </a:r>
            <a:r>
              <a:rPr lang="en-US" sz="1800" dirty="0">
                <a:solidFill>
                  <a:srgbClr val="000000"/>
                </a:solidFill>
                <a:effectLst/>
                <a:highlight>
                  <a:srgbClr val="00FF00"/>
                </a:highlight>
                <a:latin typeface="Calibri" panose="020F0502020204030204" pitchFamily="34" charset="0"/>
                <a:ea typeface="Calibri" panose="020F0502020204030204" pitchFamily="34" charset="0"/>
              </a:rPr>
              <a:t>Green Yellow </a:t>
            </a:r>
            <a:r>
              <a:rPr lang="en-US" dirty="0">
                <a:solidFill>
                  <a:srgbClr val="000000"/>
                </a:solidFill>
                <a:highlight>
                  <a:srgbClr val="00FF00"/>
                </a:highlight>
                <a:latin typeface="Calibri" panose="020F0502020204030204" pitchFamily="34" charset="0"/>
                <a:ea typeface="Calibri" panose="020F0502020204030204" pitchFamily="34" charset="0"/>
              </a:rPr>
              <a:t>in color</a:t>
            </a:r>
            <a:r>
              <a:rPr lang="en-US" dirty="0">
                <a:solidFill>
                  <a:srgbClr val="000000"/>
                </a:solidFill>
                <a:latin typeface="Calibri" panose="020F0502020204030204" pitchFamily="34" charset="0"/>
                <a:ea typeface="Calibri" panose="020F0502020204030204" pitchFamily="34" charset="0"/>
              </a:rPr>
              <a:t>.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Orange blossom, peach, and white fruit aromas. </a:t>
            </a:r>
            <a:r>
              <a:rPr lang="en-US" sz="1800" dirty="0">
                <a:solidFill>
                  <a:srgbClr val="000000"/>
                </a:solidFill>
                <a:effectLst/>
                <a:latin typeface="Calibri" panose="020F0502020204030204" pitchFamily="34" charset="0"/>
                <a:ea typeface="Calibri" panose="020F0502020204030204" pitchFamily="34" charset="0"/>
              </a:rPr>
              <a:t>Full of nuance starting with </a:t>
            </a:r>
            <a:r>
              <a:rPr lang="en-US" sz="1800" dirty="0">
                <a:solidFill>
                  <a:srgbClr val="000000"/>
                </a:solidFill>
                <a:effectLst/>
                <a:highlight>
                  <a:srgbClr val="00FFFF"/>
                </a:highlight>
                <a:latin typeface="Calibri" panose="020F0502020204030204" pitchFamily="34" charset="0"/>
                <a:ea typeface="Calibri" panose="020F0502020204030204" pitchFamily="34" charset="0"/>
              </a:rPr>
              <a:t>honeysuckle, chalk, vibrant minerality, ripe citrus and fruit flavors.</a:t>
            </a:r>
            <a:r>
              <a:rPr lang="en-US" sz="1800" dirty="0">
                <a:solidFill>
                  <a:srgbClr val="000000"/>
                </a:solidFill>
                <a:effectLst/>
                <a:latin typeface="Calibri" panose="020F0502020204030204" pitchFamily="34" charset="0"/>
                <a:ea typeface="Calibri" panose="020F0502020204030204" pitchFamily="34" charset="0"/>
              </a:rPr>
              <a:t> Off dry, </a:t>
            </a:r>
            <a:r>
              <a:rPr lang="en-US" sz="1800" dirty="0">
                <a:solidFill>
                  <a:srgbClr val="000000"/>
                </a:solidFill>
                <a:effectLst/>
                <a:highlight>
                  <a:srgbClr val="C0C0C0"/>
                </a:highlight>
                <a:latin typeface="Calibri" panose="020F0502020204030204" pitchFamily="34" charset="0"/>
                <a:ea typeface="Calibri" panose="020F0502020204030204" pitchFamily="34" charset="0"/>
              </a:rPr>
              <a:t>medium plus acidity </a:t>
            </a:r>
            <a:r>
              <a:rPr lang="en-US" sz="1800" dirty="0">
                <a:solidFill>
                  <a:srgbClr val="000000"/>
                </a:solidFill>
                <a:effectLst/>
                <a:latin typeface="Calibri" panose="020F0502020204030204" pitchFamily="34" charset="0"/>
                <a:ea typeface="Calibri" panose="020F0502020204030204" pitchFamily="34" charset="0"/>
              </a:rPr>
              <a:t>with a long full finish. Easy to drink.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Food Pairing: </a:t>
            </a:r>
            <a:r>
              <a:rPr lang="en-US" sz="1800" dirty="0">
                <a:solidFill>
                  <a:srgbClr val="000000"/>
                </a:solidFill>
                <a:effectLst/>
                <a:latin typeface="Calibri" panose="020F0502020204030204" pitchFamily="34" charset="0"/>
                <a:ea typeface="Calibri" panose="020F0502020204030204" pitchFamily="34" charset="0"/>
              </a:rPr>
              <a:t>Mixed salads, mussels, seasoned or homemade terrines, '</a:t>
            </a:r>
            <a:r>
              <a:rPr lang="en-US" sz="1800" dirty="0" err="1">
                <a:solidFill>
                  <a:srgbClr val="000000"/>
                </a:solidFill>
                <a:effectLst/>
                <a:latin typeface="Calibri" panose="020F0502020204030204" pitchFamily="34" charset="0"/>
                <a:ea typeface="Calibri" panose="020F0502020204030204" pitchFamily="34" charset="0"/>
              </a:rPr>
              <a:t>Flammenküche</a:t>
            </a:r>
            <a:r>
              <a:rPr lang="en-US" sz="1800" dirty="0">
                <a:solidFill>
                  <a:srgbClr val="000000"/>
                </a:solidFill>
                <a:effectLst/>
                <a:latin typeface="Calibri" panose="020F0502020204030204" pitchFamily="34" charset="0"/>
                <a:ea typeface="Calibri" panose="020F0502020204030204" pitchFamily="34" charset="0"/>
              </a:rPr>
              <a:t>', tarts </a:t>
            </a:r>
            <a:r>
              <a:rPr lang="en-US" sz="1800" dirty="0" err="1">
                <a:solidFill>
                  <a:srgbClr val="000000"/>
                </a:solidFill>
                <a:effectLst/>
                <a:latin typeface="Calibri" panose="020F0502020204030204" pitchFamily="34" charset="0"/>
                <a:ea typeface="Calibri" panose="020F0502020204030204" pitchFamily="34" charset="0"/>
              </a:rPr>
              <a:t>flambées</a:t>
            </a:r>
            <a:r>
              <a:rPr lang="en-US" sz="1800" dirty="0">
                <a:solidFill>
                  <a:srgbClr val="000000"/>
                </a:solidFill>
                <a:effectLst/>
                <a:latin typeface="Calibri" panose="020F0502020204030204" pitchFamily="34" charset="0"/>
                <a:ea typeface="Calibri" panose="020F0502020204030204" pitchFamily="34" charset="0"/>
              </a:rPr>
              <a:t>, or traditional Alsatian main courses.</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1807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2FB62-536A-482F-8BFA-D7DD67A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65496" y="365125"/>
            <a:ext cx="10515600" cy="1325563"/>
          </a:xfrm>
        </p:spPr>
        <p:txBody>
          <a:bodyPr/>
          <a:lstStyle/>
          <a:p>
            <a:r>
              <a:rPr lang="fr-FR" dirty="0"/>
              <a:t>Michel </a:t>
            </a:r>
            <a:r>
              <a:rPr lang="fr-FR" dirty="0" err="1"/>
              <a:t>Fonne</a:t>
            </a:r>
            <a:r>
              <a:rPr lang="fr-FR" dirty="0"/>
              <a:t> Pinot Blanc Alsace France 2018</a:t>
            </a:r>
            <a:endParaRPr lang="en-US" dirty="0"/>
          </a:p>
        </p:txBody>
      </p:sp>
      <p:pic>
        <p:nvPicPr>
          <p:cNvPr id="7" name="Picture 6" descr="A bottle of wine&#10;&#10;Description automatically generated with low confidence">
            <a:extLst>
              <a:ext uri="{FF2B5EF4-FFF2-40B4-BE49-F238E27FC236}">
                <a16:creationId xmlns:a16="http://schemas.microsoft.com/office/drawing/2014/main" id="{25012029-9AAE-466B-B019-12FB0D8DF0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46673" y="1621187"/>
            <a:ext cx="1292970" cy="4802186"/>
          </a:xfrm>
          <a:prstGeom prst="rect">
            <a:avLst/>
          </a:prstGeom>
        </p:spPr>
      </p:pic>
      <p:pic>
        <p:nvPicPr>
          <p:cNvPr id="10" name="Picture 9">
            <a:extLst>
              <a:ext uri="{FF2B5EF4-FFF2-40B4-BE49-F238E27FC236}">
                <a16:creationId xmlns:a16="http://schemas.microsoft.com/office/drawing/2014/main" id="{016616D8-2696-464B-86EB-1CAAC72CFA30}"/>
              </a:ext>
            </a:extLst>
          </p:cNvPr>
          <p:cNvPicPr>
            <a:picLocks noChangeAspect="1"/>
          </p:cNvPicPr>
          <p:nvPr/>
        </p:nvPicPr>
        <p:blipFill>
          <a:blip r:embed="rId5"/>
          <a:stretch>
            <a:fillRect/>
          </a:stretch>
        </p:blipFill>
        <p:spPr>
          <a:xfrm>
            <a:off x="4519757" y="1625859"/>
            <a:ext cx="5088269" cy="4561329"/>
          </a:xfrm>
          <a:prstGeom prst="rect">
            <a:avLst/>
          </a:prstGeom>
        </p:spPr>
      </p:pic>
      <p:cxnSp>
        <p:nvCxnSpPr>
          <p:cNvPr id="12" name="Straight Arrow Connector 11">
            <a:extLst>
              <a:ext uri="{FF2B5EF4-FFF2-40B4-BE49-F238E27FC236}">
                <a16:creationId xmlns:a16="http://schemas.microsoft.com/office/drawing/2014/main" id="{DC018AC6-29D4-464C-BC08-26A3BAF03C0F}"/>
              </a:ext>
            </a:extLst>
          </p:cNvPr>
          <p:cNvCxnSpPr/>
          <p:nvPr/>
        </p:nvCxnSpPr>
        <p:spPr>
          <a:xfrm>
            <a:off x="7063891" y="2359288"/>
            <a:ext cx="2060811" cy="7506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sp>
        <p:nvSpPr>
          <p:cNvPr id="3" name="TextBox 2">
            <a:extLst>
              <a:ext uri="{FF2B5EF4-FFF2-40B4-BE49-F238E27FC236}">
                <a16:creationId xmlns:a16="http://schemas.microsoft.com/office/drawing/2014/main" id="{2607B991-9234-4107-996E-28890849CA8D}"/>
              </a:ext>
            </a:extLst>
          </p:cNvPr>
          <p:cNvSpPr txBox="1"/>
          <p:nvPr/>
        </p:nvSpPr>
        <p:spPr>
          <a:xfrm>
            <a:off x="3600510" y="644116"/>
            <a:ext cx="5021176" cy="646331"/>
          </a:xfrm>
          <a:prstGeom prst="rect">
            <a:avLst/>
          </a:prstGeom>
          <a:noFill/>
        </p:spPr>
        <p:txBody>
          <a:bodyPr wrap="square" rtlCol="0">
            <a:spAutoFit/>
          </a:bodyPr>
          <a:lstStyle/>
          <a:p>
            <a:r>
              <a:rPr lang="en-US" sz="3600" dirty="0">
                <a:latin typeface="Castellar" panose="020A0402060406010301" pitchFamily="18" charset="0"/>
              </a:rPr>
              <a:t>Describing Body</a:t>
            </a:r>
          </a:p>
        </p:txBody>
      </p:sp>
      <p:pic>
        <p:nvPicPr>
          <p:cNvPr id="6" name="Picture 5">
            <a:extLst>
              <a:ext uri="{FF2B5EF4-FFF2-40B4-BE49-F238E27FC236}">
                <a16:creationId xmlns:a16="http://schemas.microsoft.com/office/drawing/2014/main" id="{AE85B94B-1BB4-46D4-8862-43994F75BA55}"/>
              </a:ext>
            </a:extLst>
          </p:cNvPr>
          <p:cNvPicPr>
            <a:picLocks noChangeAspect="1"/>
          </p:cNvPicPr>
          <p:nvPr/>
        </p:nvPicPr>
        <p:blipFill>
          <a:blip r:embed="rId4"/>
          <a:stretch>
            <a:fillRect/>
          </a:stretch>
        </p:blipFill>
        <p:spPr>
          <a:xfrm>
            <a:off x="1046541" y="1781336"/>
            <a:ext cx="10584060" cy="3213314"/>
          </a:xfrm>
          <a:prstGeom prst="rect">
            <a:avLst/>
          </a:prstGeom>
        </p:spPr>
      </p:pic>
    </p:spTree>
    <p:extLst>
      <p:ext uri="{BB962C8B-B14F-4D97-AF65-F5344CB8AC3E}">
        <p14:creationId xmlns:p14="http://schemas.microsoft.com/office/powerpoint/2010/main" val="43917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042"/>
            <a:ext cx="12192000" cy="6835331"/>
          </a:xfrm>
        </p:spPr>
      </p:pic>
      <p:pic>
        <p:nvPicPr>
          <p:cNvPr id="7" name="Picture 6" descr="Icon&#10;&#10;Description automatically generated">
            <a:extLst>
              <a:ext uri="{FF2B5EF4-FFF2-40B4-BE49-F238E27FC236}">
                <a16:creationId xmlns:a16="http://schemas.microsoft.com/office/drawing/2014/main" id="{187A867C-5944-4BA9-B5E9-3A7A63CF65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7" y="375942"/>
            <a:ext cx="1748590" cy="6106115"/>
          </a:xfrm>
          <a:prstGeom prst="rect">
            <a:avLst/>
          </a:prstGeom>
          <a:noFill/>
          <a:ln>
            <a:noFill/>
          </a:ln>
        </p:spPr>
      </p:pic>
      <p:sp>
        <p:nvSpPr>
          <p:cNvPr id="8" name="TextBox 7">
            <a:extLst>
              <a:ext uri="{FF2B5EF4-FFF2-40B4-BE49-F238E27FC236}">
                <a16:creationId xmlns:a16="http://schemas.microsoft.com/office/drawing/2014/main" id="{E2EED61A-1C66-4CC6-B225-86ACD651738C}"/>
              </a:ext>
            </a:extLst>
          </p:cNvPr>
          <p:cNvSpPr txBox="1"/>
          <p:nvPr/>
        </p:nvSpPr>
        <p:spPr>
          <a:xfrm>
            <a:off x="4010527" y="657730"/>
            <a:ext cx="6272461" cy="646331"/>
          </a:xfrm>
          <a:prstGeom prst="rect">
            <a:avLst/>
          </a:prstGeom>
          <a:noFill/>
        </p:spPr>
        <p:txBody>
          <a:bodyPr wrap="square" rtlCol="0">
            <a:spAutoFit/>
          </a:bodyPr>
          <a:lstStyle/>
          <a:p>
            <a:r>
              <a:rPr lang="en-US" sz="3600" dirty="0">
                <a:latin typeface="Castellar" panose="020A0402060406010301" pitchFamily="18" charset="0"/>
              </a:rPr>
              <a:t>White Wine flavors</a:t>
            </a:r>
          </a:p>
        </p:txBody>
      </p:sp>
      <p:pic>
        <p:nvPicPr>
          <p:cNvPr id="9" name="Picture 8">
            <a:extLst>
              <a:ext uri="{FF2B5EF4-FFF2-40B4-BE49-F238E27FC236}">
                <a16:creationId xmlns:a16="http://schemas.microsoft.com/office/drawing/2014/main" id="{9540AC64-68CA-4C17-8648-24614C212E93}"/>
              </a:ext>
            </a:extLst>
          </p:cNvPr>
          <p:cNvPicPr>
            <a:picLocks noChangeAspect="1"/>
          </p:cNvPicPr>
          <p:nvPr/>
        </p:nvPicPr>
        <p:blipFill>
          <a:blip r:embed="rId5"/>
          <a:stretch>
            <a:fillRect/>
          </a:stretch>
        </p:blipFill>
        <p:spPr>
          <a:xfrm>
            <a:off x="3380373" y="1419223"/>
            <a:ext cx="8400810" cy="4355211"/>
          </a:xfrm>
          <a:prstGeom prst="rect">
            <a:avLst/>
          </a:prstGeom>
        </p:spPr>
      </p:pic>
      <p:sp>
        <p:nvSpPr>
          <p:cNvPr id="11" name="TextBox 10">
            <a:extLst>
              <a:ext uri="{FF2B5EF4-FFF2-40B4-BE49-F238E27FC236}">
                <a16:creationId xmlns:a16="http://schemas.microsoft.com/office/drawing/2014/main" id="{0F142B75-A675-46DD-9607-9FC4FDD9D321}"/>
              </a:ext>
            </a:extLst>
          </p:cNvPr>
          <p:cNvSpPr txBox="1"/>
          <p:nvPr/>
        </p:nvSpPr>
        <p:spPr>
          <a:xfrm>
            <a:off x="3733806" y="5509969"/>
            <a:ext cx="7848594" cy="1077218"/>
          </a:xfrm>
          <a:prstGeom prst="rect">
            <a:avLst/>
          </a:prstGeom>
          <a:noFill/>
        </p:spPr>
        <p:txBody>
          <a:bodyPr wrap="square" rtlCol="0">
            <a:spAutoFit/>
          </a:bodyPr>
          <a:lstStyle/>
          <a:p>
            <a:r>
              <a:rPr lang="en-US" sz="3200" dirty="0"/>
              <a:t>Flowers, Herbaceous, Herbal, Pungent Spices, or Other- Minerals, Salty? </a:t>
            </a:r>
          </a:p>
        </p:txBody>
      </p:sp>
    </p:spTree>
    <p:extLst>
      <p:ext uri="{BB962C8B-B14F-4D97-AF65-F5344CB8AC3E}">
        <p14:creationId xmlns:p14="http://schemas.microsoft.com/office/powerpoint/2010/main" val="304246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042"/>
            <a:ext cx="12192000" cy="6835331"/>
          </a:xfrm>
        </p:spPr>
      </p:pic>
      <p:pic>
        <p:nvPicPr>
          <p:cNvPr id="7" name="Picture 6" descr="Icon&#10;&#10;Description automatically generated">
            <a:extLst>
              <a:ext uri="{FF2B5EF4-FFF2-40B4-BE49-F238E27FC236}">
                <a16:creationId xmlns:a16="http://schemas.microsoft.com/office/drawing/2014/main" id="{187A867C-5944-4BA9-B5E9-3A7A63CF65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7" y="375942"/>
            <a:ext cx="1748590" cy="6106115"/>
          </a:xfrm>
          <a:prstGeom prst="rect">
            <a:avLst/>
          </a:prstGeom>
          <a:noFill/>
          <a:ln>
            <a:noFill/>
          </a:ln>
        </p:spPr>
      </p:pic>
      <p:sp>
        <p:nvSpPr>
          <p:cNvPr id="3" name="TextBox 2">
            <a:extLst>
              <a:ext uri="{FF2B5EF4-FFF2-40B4-BE49-F238E27FC236}">
                <a16:creationId xmlns:a16="http://schemas.microsoft.com/office/drawing/2014/main" id="{56523308-3880-411C-90E5-7B757B4A487A}"/>
              </a:ext>
            </a:extLst>
          </p:cNvPr>
          <p:cNvSpPr txBox="1"/>
          <p:nvPr/>
        </p:nvSpPr>
        <p:spPr>
          <a:xfrm>
            <a:off x="4271749" y="1187355"/>
            <a:ext cx="6851176" cy="2585323"/>
          </a:xfrm>
          <a:prstGeom prst="rect">
            <a:avLst/>
          </a:prstGeom>
          <a:noFill/>
        </p:spPr>
        <p:txBody>
          <a:bodyPr wrap="square" rtlCol="0">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Tasting notes: </a:t>
            </a:r>
            <a:r>
              <a:rPr lang="en-US" sz="180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Pale gold in color. </a:t>
            </a:r>
            <a:r>
              <a:rPr lang="en-US" sz="1800" dirty="0">
                <a:effectLst/>
                <a:latin typeface="Calibri" panose="020F0502020204030204" pitchFamily="34" charset="0"/>
                <a:ea typeface="Calibri" panose="020F0502020204030204" pitchFamily="34" charset="0"/>
                <a:cs typeface="Times New Roman" panose="02020603050405020304" pitchFamily="18" charset="0"/>
              </a:rPr>
              <a:t>Fruity aromas of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citrus, green apple, honeysuckle.</a:t>
            </a:r>
            <a:r>
              <a:rPr lang="en-US" sz="1800" dirty="0">
                <a:effectLst/>
                <a:latin typeface="Calibri" panose="020F0502020204030204" pitchFamily="34" charset="0"/>
                <a:ea typeface="Calibri" panose="020F0502020204030204" pitchFamily="34" charset="0"/>
                <a:cs typeface="Times New Roman" panose="02020603050405020304" pitchFamily="18" charset="0"/>
              </a:rPr>
              <a:t> Tropical notes with bright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lemon-lime citrus, dried pineapple, apples and soft oak nuances.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Full bodied wine with notes of butter, oak, and cream. It has </a:t>
            </a:r>
            <a:r>
              <a:rPr lang="en-US"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lively acidity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straddles tones of butter and minerality. Long finish. </a:t>
            </a: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Food Pairing: </a:t>
            </a:r>
            <a:r>
              <a:rPr lang="en-US" dirty="0">
                <a:solidFill>
                  <a:srgbClr val="000000"/>
                </a:solidFill>
                <a:latin typeface="Calibri" panose="020F0502020204030204" pitchFamily="34" charset="0"/>
                <a:ea typeface="Calibri" panose="020F0502020204030204" pitchFamily="34" charset="0"/>
              </a:rPr>
              <a:t>F</a:t>
            </a:r>
            <a:r>
              <a:rPr lang="en-US" sz="1800" dirty="0">
                <a:effectLst/>
                <a:latin typeface="Calibri" panose="020F0502020204030204" pitchFamily="34" charset="0"/>
                <a:ea typeface="Calibri" panose="020F0502020204030204" pitchFamily="34" charset="0"/>
              </a:rPr>
              <a:t>ish pâtés, fish, chicken or vegetable terrines, risotto with spring vegetables and creamy vegetable soups</a:t>
            </a:r>
          </a:p>
          <a:p>
            <a:endParaRPr lang="en-US" dirty="0"/>
          </a:p>
        </p:txBody>
      </p:sp>
    </p:spTree>
    <p:extLst>
      <p:ext uri="{BB962C8B-B14F-4D97-AF65-F5344CB8AC3E}">
        <p14:creationId xmlns:p14="http://schemas.microsoft.com/office/powerpoint/2010/main" val="387786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2FB62-536A-482F-8BFA-D7DD67A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65496" y="365125"/>
            <a:ext cx="10515600" cy="1325563"/>
          </a:xfrm>
        </p:spPr>
        <p:txBody>
          <a:bodyPr/>
          <a:lstStyle/>
          <a:p>
            <a:r>
              <a:rPr lang="en-US" dirty="0"/>
              <a:t>Highway 12 Carneros Highway Chardonnay Carneros California 2020</a:t>
            </a:r>
          </a:p>
        </p:txBody>
      </p:sp>
      <p:pic>
        <p:nvPicPr>
          <p:cNvPr id="9" name="Picture 8" descr="A picture containing beverage, alcohol&#10;&#10;Description automatically generated">
            <a:extLst>
              <a:ext uri="{FF2B5EF4-FFF2-40B4-BE49-F238E27FC236}">
                <a16:creationId xmlns:a16="http://schemas.microsoft.com/office/drawing/2014/main" id="{4CC33462-E3D6-40A7-9565-663822AC6B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05323" y="1649743"/>
            <a:ext cx="1292970" cy="4802187"/>
          </a:xfrm>
          <a:prstGeom prst="rect">
            <a:avLst/>
          </a:prstGeom>
        </p:spPr>
      </p:pic>
      <p:pic>
        <p:nvPicPr>
          <p:cNvPr id="10" name="Picture 9">
            <a:extLst>
              <a:ext uri="{FF2B5EF4-FFF2-40B4-BE49-F238E27FC236}">
                <a16:creationId xmlns:a16="http://schemas.microsoft.com/office/drawing/2014/main" id="{016616D8-2696-464B-86EB-1CAAC72CFA30}"/>
              </a:ext>
            </a:extLst>
          </p:cNvPr>
          <p:cNvPicPr>
            <a:picLocks noChangeAspect="1"/>
          </p:cNvPicPr>
          <p:nvPr/>
        </p:nvPicPr>
        <p:blipFill>
          <a:blip r:embed="rId5"/>
          <a:stretch>
            <a:fillRect/>
          </a:stretch>
        </p:blipFill>
        <p:spPr>
          <a:xfrm>
            <a:off x="4519757" y="1625859"/>
            <a:ext cx="5088269" cy="4561329"/>
          </a:xfrm>
          <a:prstGeom prst="rect">
            <a:avLst/>
          </a:prstGeom>
        </p:spPr>
      </p:pic>
      <p:pic>
        <p:nvPicPr>
          <p:cNvPr id="7" name="Picture 6" descr="A close-up of a bottle&#10;&#10;Description automatically generated with medium confidence">
            <a:extLst>
              <a:ext uri="{FF2B5EF4-FFF2-40B4-BE49-F238E27FC236}">
                <a16:creationId xmlns:a16="http://schemas.microsoft.com/office/drawing/2014/main" id="{7E7936D6-AC11-41B9-B97B-39A05427E965}"/>
              </a:ext>
            </a:extLst>
          </p:cNvPr>
          <p:cNvPicPr/>
          <p:nvPr/>
        </p:nvPicPr>
        <p:blipFill>
          <a:blip r:embed="rId6">
            <a:extLst>
              <a:ext uri="{28A0092B-C50C-407E-A947-70E740481C1C}">
                <a14:useLocalDpi xmlns:a14="http://schemas.microsoft.com/office/drawing/2010/main" val="0"/>
              </a:ext>
            </a:extLst>
          </a:blip>
          <a:stretch>
            <a:fillRect/>
          </a:stretch>
        </p:blipFill>
        <p:spPr>
          <a:xfrm>
            <a:off x="2105323" y="1690688"/>
            <a:ext cx="1292970" cy="4761242"/>
          </a:xfrm>
          <a:prstGeom prst="rect">
            <a:avLst/>
          </a:prstGeom>
        </p:spPr>
      </p:pic>
      <p:pic>
        <p:nvPicPr>
          <p:cNvPr id="17410" name="Picture 2" descr="Carneros We Love Ewe | The PinotFile: Volume 7, Issue 20">
            <a:extLst>
              <a:ext uri="{FF2B5EF4-FFF2-40B4-BE49-F238E27FC236}">
                <a16:creationId xmlns:a16="http://schemas.microsoft.com/office/drawing/2014/main" id="{AA47C14E-1239-4ECB-8E14-FC59A7196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757" y="1563423"/>
            <a:ext cx="5088268" cy="466424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DC018AC6-29D4-464C-BC08-26A3BAF03C0F}"/>
              </a:ext>
            </a:extLst>
          </p:cNvPr>
          <p:cNvCxnSpPr/>
          <p:nvPr/>
        </p:nvCxnSpPr>
        <p:spPr>
          <a:xfrm>
            <a:off x="5188424" y="2678373"/>
            <a:ext cx="2060811" cy="7506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91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788"/>
            <a:ext cx="12192000" cy="6835331"/>
          </a:xfrm>
        </p:spPr>
      </p:pic>
      <p:pic>
        <p:nvPicPr>
          <p:cNvPr id="2050" name="Picture 2" descr="Different types of white wines organized by Body - infographic by Wine Folly">
            <a:extLst>
              <a:ext uri="{FF2B5EF4-FFF2-40B4-BE49-F238E27FC236}">
                <a16:creationId xmlns:a16="http://schemas.microsoft.com/office/drawing/2014/main" id="{EFAC29C2-8521-44B4-81D9-003CB165E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94213">
            <a:off x="-426117" y="1393955"/>
            <a:ext cx="6474813" cy="3677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d Wine Boldness Chart by Wine Folly">
            <a:extLst>
              <a:ext uri="{FF2B5EF4-FFF2-40B4-BE49-F238E27FC236}">
                <a16:creationId xmlns:a16="http://schemas.microsoft.com/office/drawing/2014/main" id="{1FB64D25-A106-461D-8FF6-15E1FC35E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276" y="1295751"/>
            <a:ext cx="4493523" cy="49181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07B991-9234-4107-996E-28890849CA8D}"/>
              </a:ext>
            </a:extLst>
          </p:cNvPr>
          <p:cNvSpPr txBox="1"/>
          <p:nvPr/>
        </p:nvSpPr>
        <p:spPr>
          <a:xfrm>
            <a:off x="3439928" y="393343"/>
            <a:ext cx="6840696" cy="1754326"/>
          </a:xfrm>
          <a:prstGeom prst="rect">
            <a:avLst/>
          </a:prstGeom>
          <a:noFill/>
        </p:spPr>
        <p:txBody>
          <a:bodyPr wrap="square" rtlCol="0">
            <a:spAutoFit/>
          </a:bodyPr>
          <a:lstStyle/>
          <a:p>
            <a:r>
              <a:rPr lang="en-US" sz="3600" dirty="0">
                <a:latin typeface="Castellar" panose="020A0402060406010301" pitchFamily="18" charset="0"/>
              </a:rPr>
              <a:t>Intensity, concentration, and complexity</a:t>
            </a:r>
          </a:p>
        </p:txBody>
      </p:sp>
      <p:sp>
        <p:nvSpPr>
          <p:cNvPr id="4" name="Oval 3">
            <a:extLst>
              <a:ext uri="{FF2B5EF4-FFF2-40B4-BE49-F238E27FC236}">
                <a16:creationId xmlns:a16="http://schemas.microsoft.com/office/drawing/2014/main" id="{BB3D101B-507E-429B-957F-A67BB12F4329}"/>
              </a:ext>
            </a:extLst>
          </p:cNvPr>
          <p:cNvSpPr/>
          <p:nvPr/>
        </p:nvSpPr>
        <p:spPr>
          <a:xfrm rot="20380647">
            <a:off x="8972652" y="3623933"/>
            <a:ext cx="667897" cy="236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D401767-9119-4B7E-9E77-327BB4ED1C4C}"/>
              </a:ext>
            </a:extLst>
          </p:cNvPr>
          <p:cNvSpPr/>
          <p:nvPr/>
        </p:nvSpPr>
        <p:spPr>
          <a:xfrm rot="19454394">
            <a:off x="7723716" y="2178778"/>
            <a:ext cx="841790" cy="2104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2E5F8F-57EC-4851-A4C9-80920E51A092}"/>
              </a:ext>
            </a:extLst>
          </p:cNvPr>
          <p:cNvSpPr/>
          <p:nvPr/>
        </p:nvSpPr>
        <p:spPr>
          <a:xfrm rot="21109816">
            <a:off x="9360318" y="4704524"/>
            <a:ext cx="1536408" cy="247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FD4C3B9-F325-4BFD-8922-BA02F1C75E9E}"/>
              </a:ext>
            </a:extLst>
          </p:cNvPr>
          <p:cNvSpPr/>
          <p:nvPr/>
        </p:nvSpPr>
        <p:spPr>
          <a:xfrm rot="21370846">
            <a:off x="933489" y="791270"/>
            <a:ext cx="1271983" cy="271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787340C-DD8A-454C-8841-A71BDF7E4658}"/>
              </a:ext>
            </a:extLst>
          </p:cNvPr>
          <p:cNvSpPr/>
          <p:nvPr/>
        </p:nvSpPr>
        <p:spPr>
          <a:xfrm rot="18997529">
            <a:off x="2556883" y="5025346"/>
            <a:ext cx="1271983" cy="271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6BA8C4F-01DB-47C1-BE10-E3A750494CB9}"/>
              </a:ext>
            </a:extLst>
          </p:cNvPr>
          <p:cNvSpPr/>
          <p:nvPr/>
        </p:nvSpPr>
        <p:spPr>
          <a:xfrm rot="19890831">
            <a:off x="1677367" y="3545872"/>
            <a:ext cx="1793708" cy="374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90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pic>
        <p:nvPicPr>
          <p:cNvPr id="7" name="Picture 6">
            <a:extLst>
              <a:ext uri="{FF2B5EF4-FFF2-40B4-BE49-F238E27FC236}">
                <a16:creationId xmlns:a16="http://schemas.microsoft.com/office/drawing/2014/main" id="{144EDF18-D075-4AEE-A847-BD66ABE374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8" y="375942"/>
            <a:ext cx="1748590" cy="6106115"/>
          </a:xfrm>
          <a:prstGeom prst="rect">
            <a:avLst/>
          </a:prstGeom>
          <a:noFill/>
          <a:ln>
            <a:noFill/>
          </a:ln>
        </p:spPr>
      </p:pic>
      <p:sp>
        <p:nvSpPr>
          <p:cNvPr id="8" name="TextBox 7">
            <a:extLst>
              <a:ext uri="{FF2B5EF4-FFF2-40B4-BE49-F238E27FC236}">
                <a16:creationId xmlns:a16="http://schemas.microsoft.com/office/drawing/2014/main" id="{EBCA3335-741A-459B-8CE2-D303861BA1E0}"/>
              </a:ext>
            </a:extLst>
          </p:cNvPr>
          <p:cNvSpPr txBox="1"/>
          <p:nvPr/>
        </p:nvSpPr>
        <p:spPr>
          <a:xfrm>
            <a:off x="4010527" y="657730"/>
            <a:ext cx="5871409" cy="646331"/>
          </a:xfrm>
          <a:prstGeom prst="rect">
            <a:avLst/>
          </a:prstGeom>
          <a:noFill/>
        </p:spPr>
        <p:txBody>
          <a:bodyPr wrap="square" rtlCol="0">
            <a:spAutoFit/>
          </a:bodyPr>
          <a:lstStyle/>
          <a:p>
            <a:r>
              <a:rPr lang="en-US" sz="3600" dirty="0">
                <a:latin typeface="Castellar" panose="020A0402060406010301" pitchFamily="18" charset="0"/>
              </a:rPr>
              <a:t>Red Wine flavors</a:t>
            </a:r>
          </a:p>
        </p:txBody>
      </p:sp>
      <p:pic>
        <p:nvPicPr>
          <p:cNvPr id="10" name="Picture 9">
            <a:extLst>
              <a:ext uri="{FF2B5EF4-FFF2-40B4-BE49-F238E27FC236}">
                <a16:creationId xmlns:a16="http://schemas.microsoft.com/office/drawing/2014/main" id="{8E230ADA-C99E-4A81-9BD2-74F2A7FA88C7}"/>
              </a:ext>
            </a:extLst>
          </p:cNvPr>
          <p:cNvPicPr>
            <a:picLocks noChangeAspect="1"/>
          </p:cNvPicPr>
          <p:nvPr/>
        </p:nvPicPr>
        <p:blipFill>
          <a:blip r:embed="rId5"/>
          <a:stretch>
            <a:fillRect/>
          </a:stretch>
        </p:blipFill>
        <p:spPr>
          <a:xfrm>
            <a:off x="3202139" y="1502844"/>
            <a:ext cx="8570761" cy="4129330"/>
          </a:xfrm>
          <a:prstGeom prst="rect">
            <a:avLst/>
          </a:prstGeom>
        </p:spPr>
      </p:pic>
      <p:sp>
        <p:nvSpPr>
          <p:cNvPr id="11" name="TextBox 10">
            <a:extLst>
              <a:ext uri="{FF2B5EF4-FFF2-40B4-BE49-F238E27FC236}">
                <a16:creationId xmlns:a16="http://schemas.microsoft.com/office/drawing/2014/main" id="{7D87B1EB-94DA-4343-BD13-F7119D7D583D}"/>
              </a:ext>
            </a:extLst>
          </p:cNvPr>
          <p:cNvSpPr txBox="1"/>
          <p:nvPr/>
        </p:nvSpPr>
        <p:spPr>
          <a:xfrm>
            <a:off x="3733806" y="5509969"/>
            <a:ext cx="7848594" cy="1077218"/>
          </a:xfrm>
          <a:prstGeom prst="rect">
            <a:avLst/>
          </a:prstGeom>
          <a:noFill/>
        </p:spPr>
        <p:txBody>
          <a:bodyPr wrap="square" rtlCol="0">
            <a:spAutoFit/>
          </a:bodyPr>
          <a:lstStyle/>
          <a:p>
            <a:r>
              <a:rPr lang="en-US" sz="3200" dirty="0"/>
              <a:t>Flowers, Herbaceous, Herbal, Pungent Spices, or Other? </a:t>
            </a:r>
          </a:p>
        </p:txBody>
      </p:sp>
    </p:spTree>
    <p:extLst>
      <p:ext uri="{BB962C8B-B14F-4D97-AF65-F5344CB8AC3E}">
        <p14:creationId xmlns:p14="http://schemas.microsoft.com/office/powerpoint/2010/main" val="35609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pic>
        <p:nvPicPr>
          <p:cNvPr id="7" name="Picture 6">
            <a:extLst>
              <a:ext uri="{FF2B5EF4-FFF2-40B4-BE49-F238E27FC236}">
                <a16:creationId xmlns:a16="http://schemas.microsoft.com/office/drawing/2014/main" id="{144EDF18-D075-4AEE-A847-BD66ABE374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8" y="375942"/>
            <a:ext cx="1748590" cy="6106115"/>
          </a:xfrm>
          <a:prstGeom prst="rect">
            <a:avLst/>
          </a:prstGeom>
          <a:noFill/>
          <a:ln>
            <a:noFill/>
          </a:ln>
        </p:spPr>
      </p:pic>
      <p:sp>
        <p:nvSpPr>
          <p:cNvPr id="3" name="TextBox 2">
            <a:extLst>
              <a:ext uri="{FF2B5EF4-FFF2-40B4-BE49-F238E27FC236}">
                <a16:creationId xmlns:a16="http://schemas.microsoft.com/office/drawing/2014/main" id="{9E6699F3-7D95-43B0-9F22-60DB48F7FBDD}"/>
              </a:ext>
            </a:extLst>
          </p:cNvPr>
          <p:cNvSpPr txBox="1"/>
          <p:nvPr/>
        </p:nvSpPr>
        <p:spPr>
          <a:xfrm>
            <a:off x="4162567" y="1132764"/>
            <a:ext cx="7191233" cy="3693319"/>
          </a:xfrm>
          <a:prstGeom prst="rect">
            <a:avLst/>
          </a:prstGeom>
          <a:noFill/>
        </p:spPr>
        <p:txBody>
          <a:bodyPr wrap="square" rtlCol="0">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Tasting notes: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Pale to medium ruby tinges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Energetic aromas of bright cherry, raspberry, fresh cut rose, hibiscuses, red cherry, with lighter tones of oak, tobacco, cola.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plate brings with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juicy plum, boysenberry, sour cherry, earth, savory, vanilla, cinnamon, blueberry, black cherry,</a:t>
            </a:r>
            <a:r>
              <a:rPr lang="en-US" sz="1800" dirty="0">
                <a:effectLst/>
                <a:latin typeface="Calibri" panose="020F0502020204030204" pitchFamily="34" charset="0"/>
                <a:ea typeface="Calibri" panose="020F0502020204030204" pitchFamily="34" charset="0"/>
                <a:cs typeface="Times New Roman" panose="02020603050405020304" pitchFamily="18" charset="0"/>
              </a:rPr>
              <a:t> earth, mushroom, and hints of crème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brulée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Refreshing acidty</a:t>
            </a:r>
            <a:r>
              <a:rPr lang="en-US" sz="1800" dirty="0">
                <a:effectLst/>
                <a:latin typeface="Calibri" panose="020F0502020204030204" pitchFamily="34" charset="0"/>
                <a:ea typeface="Calibri" panose="020F0502020204030204" pitchFamily="34" charset="0"/>
                <a:cs typeface="Times New Roman" panose="02020603050405020304" pitchFamily="18" charset="0"/>
              </a:rPr>
              <a:t>, gentle medium, chalky tannins, medium minus body. Light complexity with some evolving in the glass and a medium finish.  </a:t>
            </a: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en-US" sz="1800" b="1" dirty="0">
                <a:solidFill>
                  <a:srgbClr val="000000"/>
                </a:solidFill>
                <a:effectLst/>
                <a:latin typeface="Calibri" panose="020F0502020204030204" pitchFamily="34" charset="0"/>
                <a:ea typeface="Calibri" panose="020F0502020204030204" pitchFamily="34" charset="0"/>
              </a:rPr>
              <a:t>Food Pairing: </a:t>
            </a:r>
            <a:r>
              <a:rPr lang="en-US" sz="1800" dirty="0">
                <a:solidFill>
                  <a:srgbClr val="000000"/>
                </a:solidFill>
                <a:effectLst/>
                <a:latin typeface="Calibri" panose="020F0502020204030204" pitchFamily="34" charset="0"/>
                <a:ea typeface="Calibri" panose="020F0502020204030204" pitchFamily="34" charset="0"/>
              </a:rPr>
              <a:t>Lentil curry, wild mushroom and burrata bruschetta, squash, fennel-garlic pork roast, stuffed eggplant, vegan enchiladas, crispy skin goose, smoky glazed ham, grilled squid and torpedo onions with sorrel, stir-fried five spice port with lettuce cups, grilled quail, caramelized onions with goat cheese.</a:t>
            </a:r>
            <a:r>
              <a:rPr lang="en-US" sz="1800" b="1" dirty="0">
                <a:solidFill>
                  <a:srgbClr val="000000"/>
                </a:solidFill>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81959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2FB62-536A-482F-8BFA-D7DD67A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bottle of wine&#10;&#10;Description automatically generated">
            <a:extLst>
              <a:ext uri="{FF2B5EF4-FFF2-40B4-BE49-F238E27FC236}">
                <a16:creationId xmlns:a16="http://schemas.microsoft.com/office/drawing/2014/main" id="{E5B525BD-9544-4790-5F3C-C6A02BC69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596" y="1625859"/>
            <a:ext cx="1362236" cy="4867016"/>
          </a:xfrm>
          <a:prstGeom prst="rect">
            <a:avLst/>
          </a:prstGeom>
        </p:spPr>
      </p:pic>
      <p:sp>
        <p:nvSpPr>
          <p:cNvPr id="2" name="Title 1"/>
          <p:cNvSpPr>
            <a:spLocks noGrp="1"/>
          </p:cNvSpPr>
          <p:nvPr>
            <p:ph type="title"/>
          </p:nvPr>
        </p:nvSpPr>
        <p:spPr>
          <a:xfrm>
            <a:off x="865496" y="365125"/>
            <a:ext cx="10515600" cy="1325563"/>
          </a:xfrm>
        </p:spPr>
        <p:txBody>
          <a:bodyPr/>
          <a:lstStyle/>
          <a:p>
            <a:r>
              <a:rPr lang="en-US" dirty="0"/>
              <a:t>Elk Cove Vineyards Pinot Noir Willamette Valley Oregon 2021</a:t>
            </a:r>
          </a:p>
        </p:txBody>
      </p:sp>
      <p:pic>
        <p:nvPicPr>
          <p:cNvPr id="1026" name="Picture 2">
            <a:extLst>
              <a:ext uri="{FF2B5EF4-FFF2-40B4-BE49-F238E27FC236}">
                <a16:creationId xmlns:a16="http://schemas.microsoft.com/office/drawing/2014/main" id="{AEEF5B26-BC81-BECF-6CC3-122CF7369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695" y="1625859"/>
            <a:ext cx="4333875" cy="43338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DC018AC6-29D4-464C-BC08-26A3BAF03C0F}"/>
              </a:ext>
            </a:extLst>
          </p:cNvPr>
          <p:cNvCxnSpPr>
            <a:cxnSpLocks/>
          </p:cNvCxnSpPr>
          <p:nvPr/>
        </p:nvCxnSpPr>
        <p:spPr>
          <a:xfrm flipV="1">
            <a:off x="4244196" y="2406770"/>
            <a:ext cx="1851804" cy="1639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66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2FB62-536A-482F-8BFA-D7DD67A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7F4C949-5A83-4674-8848-F8622F52D25C}"/>
              </a:ext>
            </a:extLst>
          </p:cNvPr>
          <p:cNvSpPr txBox="1"/>
          <p:nvPr/>
        </p:nvSpPr>
        <p:spPr>
          <a:xfrm>
            <a:off x="1514173" y="2303743"/>
            <a:ext cx="3185651"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t>See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Swirl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Smell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Sip</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560439" y="741124"/>
            <a:ext cx="5628861" cy="1325563"/>
          </a:xfrm>
        </p:spPr>
        <p:txBody>
          <a:bodyPr>
            <a:normAutofit fontScale="90000"/>
          </a:bodyPr>
          <a:lstStyle/>
          <a:p>
            <a:r>
              <a:rPr lang="en-US" dirty="0"/>
              <a:t>How do the professional know what they are drinking? </a:t>
            </a:r>
          </a:p>
        </p:txBody>
      </p:sp>
      <p:pic>
        <p:nvPicPr>
          <p:cNvPr id="9" name="Content Placeholder 8" descr="Chart, sunburst chart&#10;&#10;Description automatically generated">
            <a:extLst>
              <a:ext uri="{FF2B5EF4-FFF2-40B4-BE49-F238E27FC236}">
                <a16:creationId xmlns:a16="http://schemas.microsoft.com/office/drawing/2014/main" id="{EF9BFA92-6B18-40FA-A514-59FBB1093B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68242" y="0"/>
            <a:ext cx="6955340" cy="6330881"/>
          </a:xfrm>
        </p:spPr>
      </p:pic>
    </p:spTree>
    <p:extLst>
      <p:ext uri="{BB962C8B-B14F-4D97-AF65-F5344CB8AC3E}">
        <p14:creationId xmlns:p14="http://schemas.microsoft.com/office/powerpoint/2010/main" val="14954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sp>
        <p:nvSpPr>
          <p:cNvPr id="8" name="TextBox 7">
            <a:extLst>
              <a:ext uri="{FF2B5EF4-FFF2-40B4-BE49-F238E27FC236}">
                <a16:creationId xmlns:a16="http://schemas.microsoft.com/office/drawing/2014/main" id="{FE2FE9BA-3951-44E7-9BFF-155FD49DCE0C}"/>
              </a:ext>
            </a:extLst>
          </p:cNvPr>
          <p:cNvSpPr txBox="1"/>
          <p:nvPr/>
        </p:nvSpPr>
        <p:spPr>
          <a:xfrm>
            <a:off x="4010527" y="657730"/>
            <a:ext cx="5903493" cy="646331"/>
          </a:xfrm>
          <a:prstGeom prst="rect">
            <a:avLst/>
          </a:prstGeom>
          <a:noFill/>
        </p:spPr>
        <p:txBody>
          <a:bodyPr wrap="square" rtlCol="0">
            <a:spAutoFit/>
          </a:bodyPr>
          <a:lstStyle/>
          <a:p>
            <a:r>
              <a:rPr lang="en-US" sz="3600" dirty="0">
                <a:latin typeface="Castellar" panose="020A0402060406010301" pitchFamily="18" charset="0"/>
              </a:rPr>
              <a:t>Describing tannin</a:t>
            </a:r>
          </a:p>
        </p:txBody>
      </p:sp>
      <p:pic>
        <p:nvPicPr>
          <p:cNvPr id="3074" name="Picture 2">
            <a:extLst>
              <a:ext uri="{FF2B5EF4-FFF2-40B4-BE49-F238E27FC236}">
                <a16:creationId xmlns:a16="http://schemas.microsoft.com/office/drawing/2014/main" id="{E1E57A60-45C6-4657-96F5-E989EEC84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75" y="1172523"/>
            <a:ext cx="4358231" cy="3110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229FCEF-8517-4C17-A29C-4C784CD47981}"/>
              </a:ext>
            </a:extLst>
          </p:cNvPr>
          <p:cNvPicPr>
            <a:picLocks noChangeAspect="1"/>
          </p:cNvPicPr>
          <p:nvPr/>
        </p:nvPicPr>
        <p:blipFill>
          <a:blip r:embed="rId5"/>
          <a:stretch>
            <a:fillRect/>
          </a:stretch>
        </p:blipFill>
        <p:spPr>
          <a:xfrm>
            <a:off x="4127973" y="3685858"/>
            <a:ext cx="2552700" cy="2809875"/>
          </a:xfrm>
          <a:prstGeom prst="rect">
            <a:avLst/>
          </a:prstGeom>
        </p:spPr>
      </p:pic>
      <p:pic>
        <p:nvPicPr>
          <p:cNvPr id="11" name="Picture 10">
            <a:extLst>
              <a:ext uri="{FF2B5EF4-FFF2-40B4-BE49-F238E27FC236}">
                <a16:creationId xmlns:a16="http://schemas.microsoft.com/office/drawing/2014/main" id="{39FEFE74-FA66-4E34-97FA-69CE383128C6}"/>
              </a:ext>
            </a:extLst>
          </p:cNvPr>
          <p:cNvPicPr>
            <a:picLocks noChangeAspect="1"/>
          </p:cNvPicPr>
          <p:nvPr/>
        </p:nvPicPr>
        <p:blipFill>
          <a:blip r:embed="rId6"/>
          <a:stretch>
            <a:fillRect/>
          </a:stretch>
        </p:blipFill>
        <p:spPr>
          <a:xfrm>
            <a:off x="6809363" y="1690687"/>
            <a:ext cx="4817777" cy="4418375"/>
          </a:xfrm>
          <a:prstGeom prst="rect">
            <a:avLst/>
          </a:prstGeom>
        </p:spPr>
      </p:pic>
    </p:spTree>
    <p:extLst>
      <p:ext uri="{BB962C8B-B14F-4D97-AF65-F5344CB8AC3E}">
        <p14:creationId xmlns:p14="http://schemas.microsoft.com/office/powerpoint/2010/main" val="336641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042"/>
            <a:ext cx="12192000" cy="6835331"/>
          </a:xfrm>
        </p:spPr>
      </p:pic>
      <p:sp>
        <p:nvSpPr>
          <p:cNvPr id="3" name="TextBox 2">
            <a:extLst>
              <a:ext uri="{FF2B5EF4-FFF2-40B4-BE49-F238E27FC236}">
                <a16:creationId xmlns:a16="http://schemas.microsoft.com/office/drawing/2014/main" id="{2607B991-9234-4107-996E-28890849CA8D}"/>
              </a:ext>
            </a:extLst>
          </p:cNvPr>
          <p:cNvSpPr txBox="1"/>
          <p:nvPr/>
        </p:nvSpPr>
        <p:spPr>
          <a:xfrm>
            <a:off x="3573214" y="644116"/>
            <a:ext cx="5093118" cy="646331"/>
          </a:xfrm>
          <a:prstGeom prst="rect">
            <a:avLst/>
          </a:prstGeom>
          <a:noFill/>
        </p:spPr>
        <p:txBody>
          <a:bodyPr wrap="square" rtlCol="0">
            <a:spAutoFit/>
          </a:bodyPr>
          <a:lstStyle/>
          <a:p>
            <a:r>
              <a:rPr lang="en-US" sz="3600" dirty="0">
                <a:latin typeface="Castellar" panose="020A0402060406010301" pitchFamily="18" charset="0"/>
              </a:rPr>
              <a:t>Describing Finish</a:t>
            </a:r>
          </a:p>
        </p:txBody>
      </p:sp>
      <p:pic>
        <p:nvPicPr>
          <p:cNvPr id="6" name="Picture 5">
            <a:extLst>
              <a:ext uri="{FF2B5EF4-FFF2-40B4-BE49-F238E27FC236}">
                <a16:creationId xmlns:a16="http://schemas.microsoft.com/office/drawing/2014/main" id="{E5632F63-0A89-4527-8552-D3988BE7023F}"/>
              </a:ext>
            </a:extLst>
          </p:cNvPr>
          <p:cNvPicPr>
            <a:picLocks noChangeAspect="1"/>
          </p:cNvPicPr>
          <p:nvPr/>
        </p:nvPicPr>
        <p:blipFill>
          <a:blip r:embed="rId4"/>
          <a:stretch>
            <a:fillRect/>
          </a:stretch>
        </p:blipFill>
        <p:spPr>
          <a:xfrm>
            <a:off x="3618667" y="1569438"/>
            <a:ext cx="5289046" cy="4347480"/>
          </a:xfrm>
          <a:prstGeom prst="rect">
            <a:avLst/>
          </a:prstGeom>
        </p:spPr>
      </p:pic>
      <p:pic>
        <p:nvPicPr>
          <p:cNvPr id="7" name="Picture 6">
            <a:extLst>
              <a:ext uri="{FF2B5EF4-FFF2-40B4-BE49-F238E27FC236}">
                <a16:creationId xmlns:a16="http://schemas.microsoft.com/office/drawing/2014/main" id="{37814B91-A391-421F-AF38-3C04A39138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27752" y="375942"/>
            <a:ext cx="1748590" cy="6116931"/>
          </a:xfrm>
          <a:prstGeom prst="rect">
            <a:avLst/>
          </a:prstGeom>
          <a:noFill/>
          <a:ln>
            <a:noFill/>
          </a:ln>
        </p:spPr>
      </p:pic>
    </p:spTree>
    <p:extLst>
      <p:ext uri="{BB962C8B-B14F-4D97-AF65-F5344CB8AC3E}">
        <p14:creationId xmlns:p14="http://schemas.microsoft.com/office/powerpoint/2010/main" val="2671920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70" y="22669"/>
            <a:ext cx="12192000" cy="6835331"/>
          </a:xfrm>
        </p:spPr>
      </p:pic>
      <p:pic>
        <p:nvPicPr>
          <p:cNvPr id="7" name="Picture 6">
            <a:extLst>
              <a:ext uri="{FF2B5EF4-FFF2-40B4-BE49-F238E27FC236}">
                <a16:creationId xmlns:a16="http://schemas.microsoft.com/office/drawing/2014/main" id="{90D215AC-AE24-4C23-A760-DAF279D0F9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27752" y="375942"/>
            <a:ext cx="1748590" cy="6116931"/>
          </a:xfrm>
          <a:prstGeom prst="rect">
            <a:avLst/>
          </a:prstGeom>
          <a:noFill/>
          <a:ln>
            <a:noFill/>
          </a:ln>
        </p:spPr>
      </p:pic>
      <p:sp>
        <p:nvSpPr>
          <p:cNvPr id="3" name="TextBox 2">
            <a:extLst>
              <a:ext uri="{FF2B5EF4-FFF2-40B4-BE49-F238E27FC236}">
                <a16:creationId xmlns:a16="http://schemas.microsoft.com/office/drawing/2014/main" id="{6BF171F9-6260-4F03-9CCF-81F76E947F4A}"/>
              </a:ext>
            </a:extLst>
          </p:cNvPr>
          <p:cNvSpPr txBox="1"/>
          <p:nvPr/>
        </p:nvSpPr>
        <p:spPr>
          <a:xfrm>
            <a:off x="3985146" y="1473958"/>
            <a:ext cx="6564573" cy="2308324"/>
          </a:xfrm>
          <a:prstGeom prst="rect">
            <a:avLst/>
          </a:prstGeom>
          <a:noFill/>
        </p:spPr>
        <p:txBody>
          <a:bodyPr wrap="square" rtlCol="0">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Tasting notes</a:t>
            </a:r>
            <a:r>
              <a:rPr lang="en-US" sz="1800" b="1"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 Rich ruby in color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Aromas of red cherry, blackberry, blueberry, bramble, earth, herbal, rosemary, sage, and eucalyptus.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flavors expand </a:t>
            </a:r>
            <a:r>
              <a:rPr lang="en-US" sz="18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into black plum, stone, </a:t>
            </a:r>
            <a:r>
              <a:rPr lang="en-US" sz="1800" dirty="0" err="1">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jammy</a:t>
            </a:r>
            <a:r>
              <a:rPr lang="en-US" sz="18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 raspberry, fig, molasses, earth, and leather.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a:t>
            </a:r>
            <a:r>
              <a:rPr lang="en-US" sz="1800" dirty="0">
                <a:solidFill>
                  <a:srgbClr val="000000"/>
                </a:solidFill>
                <a:effectLst/>
                <a:highlight>
                  <a:srgbClr val="C0C0C0"/>
                </a:highlight>
                <a:latin typeface="Calibri" panose="020F0502020204030204" pitchFamily="34" charset="0"/>
                <a:ea typeface="Calibri" panose="020F0502020204030204" pitchFamily="34" charset="0"/>
                <a:cs typeface="Calibri" panose="020F0502020204030204" pitchFamily="34" charset="0"/>
              </a:rPr>
              <a:t>dry, high acid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high tannin full bodied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wine with </a:t>
            </a:r>
            <a:r>
              <a:rPr lang="en-US" sz="1800" dirty="0">
                <a:solidFill>
                  <a:schemeClr val="bg1"/>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concentration of favors and a healthy finish</a:t>
            </a:r>
            <a:r>
              <a:rPr lang="en-US" sz="1800" dirty="0">
                <a:solidFill>
                  <a:schemeClr val="bg1"/>
                </a:solidFill>
                <a:effectLst/>
                <a:highlight>
                  <a:srgbClr val="C0C0C0"/>
                </a:highligh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FF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en-US" sz="1800" b="1" dirty="0">
                <a:solidFill>
                  <a:srgbClr val="000000"/>
                </a:solidFill>
                <a:effectLst/>
                <a:latin typeface="Calibri" panose="020F0502020204030204" pitchFamily="34" charset="0"/>
                <a:ea typeface="Calibri" panose="020F0502020204030204" pitchFamily="34" charset="0"/>
              </a:rPr>
              <a:t>Food Pairing: </a:t>
            </a:r>
            <a:r>
              <a:rPr lang="en-US" sz="1800" dirty="0">
                <a:solidFill>
                  <a:srgbClr val="000000"/>
                </a:solidFill>
                <a:effectLst/>
                <a:latin typeface="Calibri" panose="020F0502020204030204" pitchFamily="34" charset="0"/>
                <a:ea typeface="Calibri" panose="020F0502020204030204" pitchFamily="34" charset="0"/>
              </a:rPr>
              <a:t>  roasted peppers, eggplant, and fish, semi-aged cheese, flavorful grilled meat and roasted dishes.</a:t>
            </a:r>
            <a:endParaRPr lang="en-US" dirty="0"/>
          </a:p>
        </p:txBody>
      </p:sp>
    </p:spTree>
    <p:extLst>
      <p:ext uri="{BB962C8B-B14F-4D97-AF65-F5344CB8AC3E}">
        <p14:creationId xmlns:p14="http://schemas.microsoft.com/office/powerpoint/2010/main" val="3656947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2FB62-536A-482F-8BFA-D7DD67A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65496" y="365125"/>
            <a:ext cx="10515600" cy="1325563"/>
          </a:xfrm>
        </p:spPr>
        <p:txBody>
          <a:bodyPr/>
          <a:lstStyle/>
          <a:p>
            <a:r>
              <a:rPr lang="it-IT" dirty="0"/>
              <a:t>Vento di Mare Nerello Mascalese Terre Siciliane IGP Italy 2019</a:t>
            </a:r>
            <a:endParaRPr lang="en-US" dirty="0"/>
          </a:p>
        </p:txBody>
      </p:sp>
      <p:pic>
        <p:nvPicPr>
          <p:cNvPr id="11" name="Picture 10" descr="A bottle of wine&#10;&#10;Description automatically generated with medium confidence">
            <a:extLst>
              <a:ext uri="{FF2B5EF4-FFF2-40B4-BE49-F238E27FC236}">
                <a16:creationId xmlns:a16="http://schemas.microsoft.com/office/drawing/2014/main" id="{12619E61-DA02-419C-80B5-266DD912010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50731" y="1696408"/>
            <a:ext cx="1292969" cy="4755521"/>
          </a:xfrm>
          <a:prstGeom prst="rect">
            <a:avLst/>
          </a:prstGeom>
        </p:spPr>
      </p:pic>
      <p:pic>
        <p:nvPicPr>
          <p:cNvPr id="4" name="Picture 3">
            <a:extLst>
              <a:ext uri="{FF2B5EF4-FFF2-40B4-BE49-F238E27FC236}">
                <a16:creationId xmlns:a16="http://schemas.microsoft.com/office/drawing/2014/main" id="{34209A9E-25B5-4B25-AEE1-DFEC6ECAFA7F}"/>
              </a:ext>
            </a:extLst>
          </p:cNvPr>
          <p:cNvPicPr>
            <a:picLocks noChangeAspect="1"/>
          </p:cNvPicPr>
          <p:nvPr/>
        </p:nvPicPr>
        <p:blipFill>
          <a:blip r:embed="rId5"/>
          <a:stretch>
            <a:fillRect/>
          </a:stretch>
        </p:blipFill>
        <p:spPr>
          <a:xfrm>
            <a:off x="4386771" y="1690688"/>
            <a:ext cx="3761097" cy="4368718"/>
          </a:xfrm>
          <a:prstGeom prst="rect">
            <a:avLst/>
          </a:prstGeom>
        </p:spPr>
      </p:pic>
      <p:cxnSp>
        <p:nvCxnSpPr>
          <p:cNvPr id="12" name="Straight Arrow Connector 11">
            <a:extLst>
              <a:ext uri="{FF2B5EF4-FFF2-40B4-BE49-F238E27FC236}">
                <a16:creationId xmlns:a16="http://schemas.microsoft.com/office/drawing/2014/main" id="{DC018AC6-29D4-464C-BC08-26A3BAF03C0F}"/>
              </a:ext>
            </a:extLst>
          </p:cNvPr>
          <p:cNvCxnSpPr>
            <a:cxnSpLocks/>
          </p:cNvCxnSpPr>
          <p:nvPr/>
        </p:nvCxnSpPr>
        <p:spPr>
          <a:xfrm flipH="1">
            <a:off x="6453269" y="4189862"/>
            <a:ext cx="1039352" cy="13948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24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sp>
        <p:nvSpPr>
          <p:cNvPr id="3" name="TextBox 2">
            <a:extLst>
              <a:ext uri="{FF2B5EF4-FFF2-40B4-BE49-F238E27FC236}">
                <a16:creationId xmlns:a16="http://schemas.microsoft.com/office/drawing/2014/main" id="{2607B991-9234-4107-996E-28890849CA8D}"/>
              </a:ext>
            </a:extLst>
          </p:cNvPr>
          <p:cNvSpPr txBox="1"/>
          <p:nvPr/>
        </p:nvSpPr>
        <p:spPr>
          <a:xfrm>
            <a:off x="3312943" y="644116"/>
            <a:ext cx="5622507" cy="646331"/>
          </a:xfrm>
          <a:prstGeom prst="rect">
            <a:avLst/>
          </a:prstGeom>
          <a:noFill/>
        </p:spPr>
        <p:txBody>
          <a:bodyPr wrap="square" rtlCol="0">
            <a:spAutoFit/>
          </a:bodyPr>
          <a:lstStyle/>
          <a:p>
            <a:r>
              <a:rPr lang="en-US" sz="3600" dirty="0">
                <a:latin typeface="Castellar" panose="020A0402060406010301" pitchFamily="18" charset="0"/>
              </a:rPr>
              <a:t>Oak Aging flavors</a:t>
            </a:r>
          </a:p>
        </p:txBody>
      </p:sp>
      <p:pic>
        <p:nvPicPr>
          <p:cNvPr id="6" name="Picture 5">
            <a:extLst>
              <a:ext uri="{FF2B5EF4-FFF2-40B4-BE49-F238E27FC236}">
                <a16:creationId xmlns:a16="http://schemas.microsoft.com/office/drawing/2014/main" id="{EE063FC4-F25A-42AC-A316-E3259DEFDD89}"/>
              </a:ext>
            </a:extLst>
          </p:cNvPr>
          <p:cNvPicPr>
            <a:picLocks noChangeAspect="1"/>
          </p:cNvPicPr>
          <p:nvPr/>
        </p:nvPicPr>
        <p:blipFill>
          <a:blip r:embed="rId4"/>
          <a:stretch>
            <a:fillRect/>
          </a:stretch>
        </p:blipFill>
        <p:spPr>
          <a:xfrm>
            <a:off x="6124196" y="1290447"/>
            <a:ext cx="5702684" cy="4591050"/>
          </a:xfrm>
          <a:prstGeom prst="rect">
            <a:avLst/>
          </a:prstGeom>
        </p:spPr>
      </p:pic>
      <p:pic>
        <p:nvPicPr>
          <p:cNvPr id="8" name="Picture 7">
            <a:extLst>
              <a:ext uri="{FF2B5EF4-FFF2-40B4-BE49-F238E27FC236}">
                <a16:creationId xmlns:a16="http://schemas.microsoft.com/office/drawing/2014/main" id="{F70BD74F-5EA2-4315-9512-9EA275F7A759}"/>
              </a:ext>
            </a:extLst>
          </p:cNvPr>
          <p:cNvPicPr>
            <a:picLocks noChangeAspect="1"/>
          </p:cNvPicPr>
          <p:nvPr/>
        </p:nvPicPr>
        <p:blipFill>
          <a:blip r:embed="rId5"/>
          <a:stretch>
            <a:fillRect/>
          </a:stretch>
        </p:blipFill>
        <p:spPr>
          <a:xfrm>
            <a:off x="1553196" y="1290447"/>
            <a:ext cx="4305300" cy="4591050"/>
          </a:xfrm>
          <a:prstGeom prst="rect">
            <a:avLst/>
          </a:prstGeom>
        </p:spPr>
      </p:pic>
    </p:spTree>
    <p:extLst>
      <p:ext uri="{BB962C8B-B14F-4D97-AF65-F5344CB8AC3E}">
        <p14:creationId xmlns:p14="http://schemas.microsoft.com/office/powerpoint/2010/main" val="377181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436"/>
            <a:ext cx="12192000" cy="6835331"/>
          </a:xfrm>
        </p:spPr>
      </p:pic>
      <p:pic>
        <p:nvPicPr>
          <p:cNvPr id="7" name="Picture 6">
            <a:extLst>
              <a:ext uri="{FF2B5EF4-FFF2-40B4-BE49-F238E27FC236}">
                <a16:creationId xmlns:a16="http://schemas.microsoft.com/office/drawing/2014/main" id="{319FD6E9-1A80-4023-9219-8F33054D87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10" y="375942"/>
            <a:ext cx="1748590" cy="6106115"/>
          </a:xfrm>
          <a:prstGeom prst="rect">
            <a:avLst/>
          </a:prstGeom>
          <a:noFill/>
          <a:ln>
            <a:noFill/>
          </a:ln>
        </p:spPr>
      </p:pic>
      <p:sp>
        <p:nvSpPr>
          <p:cNvPr id="8" name="TextBox 7">
            <a:extLst>
              <a:ext uri="{FF2B5EF4-FFF2-40B4-BE49-F238E27FC236}">
                <a16:creationId xmlns:a16="http://schemas.microsoft.com/office/drawing/2014/main" id="{65002C53-B20F-4C26-9150-EEDD9FE1750A}"/>
              </a:ext>
            </a:extLst>
          </p:cNvPr>
          <p:cNvSpPr txBox="1"/>
          <p:nvPr/>
        </p:nvSpPr>
        <p:spPr>
          <a:xfrm>
            <a:off x="4010527" y="657730"/>
            <a:ext cx="6192251" cy="646331"/>
          </a:xfrm>
          <a:prstGeom prst="rect">
            <a:avLst/>
          </a:prstGeom>
          <a:noFill/>
        </p:spPr>
        <p:txBody>
          <a:bodyPr wrap="square" rtlCol="0">
            <a:spAutoFit/>
          </a:bodyPr>
          <a:lstStyle/>
          <a:p>
            <a:r>
              <a:rPr lang="en-US" sz="3600" dirty="0">
                <a:latin typeface="Castellar" panose="020A0402060406010301" pitchFamily="18" charset="0"/>
              </a:rPr>
              <a:t>bottle aging</a:t>
            </a:r>
          </a:p>
        </p:txBody>
      </p:sp>
      <p:pic>
        <p:nvPicPr>
          <p:cNvPr id="4" name="Picture 3">
            <a:extLst>
              <a:ext uri="{FF2B5EF4-FFF2-40B4-BE49-F238E27FC236}">
                <a16:creationId xmlns:a16="http://schemas.microsoft.com/office/drawing/2014/main" id="{F9A62326-4FFE-43B4-8AAD-3E574BE0A924}"/>
              </a:ext>
            </a:extLst>
          </p:cNvPr>
          <p:cNvPicPr>
            <a:picLocks noChangeAspect="1"/>
          </p:cNvPicPr>
          <p:nvPr/>
        </p:nvPicPr>
        <p:blipFill>
          <a:blip r:embed="rId5"/>
          <a:stretch>
            <a:fillRect/>
          </a:stretch>
        </p:blipFill>
        <p:spPr>
          <a:xfrm>
            <a:off x="3319660" y="1263757"/>
            <a:ext cx="3556281" cy="2646072"/>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89EFBA50-E68A-46AB-A7A7-A60E9199BB7B}"/>
                  </a:ext>
                </a:extLst>
              </p14:cNvPr>
              <p14:cNvContentPartPr/>
              <p14:nvPr/>
            </p14:nvContentPartPr>
            <p14:xfrm>
              <a:off x="8441113" y="2278826"/>
              <a:ext cx="360" cy="360"/>
            </p14:xfrm>
          </p:contentPart>
        </mc:Choice>
        <mc:Fallback xmlns="">
          <p:pic>
            <p:nvPicPr>
              <p:cNvPr id="3" name="Ink 2">
                <a:extLst>
                  <a:ext uri="{FF2B5EF4-FFF2-40B4-BE49-F238E27FC236}">
                    <a16:creationId xmlns:a16="http://schemas.microsoft.com/office/drawing/2014/main" id="{89EFBA50-E68A-46AB-A7A7-A60E9199BB7B}"/>
                  </a:ext>
                </a:extLst>
              </p:cNvPr>
              <p:cNvPicPr/>
              <p:nvPr/>
            </p:nvPicPr>
            <p:blipFill>
              <a:blip r:embed="rId7"/>
              <a:stretch>
                <a:fillRect/>
              </a:stretch>
            </p:blipFill>
            <p:spPr>
              <a:xfrm>
                <a:off x="8432113" y="2270186"/>
                <a:ext cx="18000" cy="18000"/>
              </a:xfrm>
              <a:prstGeom prst="rect">
                <a:avLst/>
              </a:prstGeom>
            </p:spPr>
          </p:pic>
        </mc:Fallback>
      </mc:AlternateContent>
      <p:pic>
        <p:nvPicPr>
          <p:cNvPr id="9" name="Picture 8" descr="Text, whiteboard&#10;&#10;Description automatically generated">
            <a:extLst>
              <a:ext uri="{FF2B5EF4-FFF2-40B4-BE49-F238E27FC236}">
                <a16:creationId xmlns:a16="http://schemas.microsoft.com/office/drawing/2014/main" id="{1CC0D971-4200-4BB0-A633-9FA4B08C06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7918" y="1526910"/>
            <a:ext cx="5369392" cy="4673360"/>
          </a:xfrm>
          <a:prstGeom prst="rect">
            <a:avLst/>
          </a:prstGeom>
        </p:spPr>
      </p:pic>
    </p:spTree>
    <p:extLst>
      <p:ext uri="{BB962C8B-B14F-4D97-AF65-F5344CB8AC3E}">
        <p14:creationId xmlns:p14="http://schemas.microsoft.com/office/powerpoint/2010/main" val="145448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436"/>
            <a:ext cx="12192000" cy="6835331"/>
          </a:xfrm>
        </p:spPr>
      </p:pic>
      <p:pic>
        <p:nvPicPr>
          <p:cNvPr id="7" name="Picture 6">
            <a:extLst>
              <a:ext uri="{FF2B5EF4-FFF2-40B4-BE49-F238E27FC236}">
                <a16:creationId xmlns:a16="http://schemas.microsoft.com/office/drawing/2014/main" id="{319FD6E9-1A80-4023-9219-8F33054D87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10" y="375942"/>
            <a:ext cx="1748590" cy="6106115"/>
          </a:xfrm>
          <a:prstGeom prst="rect">
            <a:avLst/>
          </a:prstGeom>
          <a:noFill/>
          <a:ln>
            <a:noFill/>
          </a:ln>
        </p:spPr>
      </p:pic>
      <p:sp>
        <p:nvSpPr>
          <p:cNvPr id="3" name="TextBox 2">
            <a:extLst>
              <a:ext uri="{FF2B5EF4-FFF2-40B4-BE49-F238E27FC236}">
                <a16:creationId xmlns:a16="http://schemas.microsoft.com/office/drawing/2014/main" id="{F39027F7-08AC-470C-A851-530FC6351118}"/>
              </a:ext>
            </a:extLst>
          </p:cNvPr>
          <p:cNvSpPr txBox="1"/>
          <p:nvPr/>
        </p:nvSpPr>
        <p:spPr>
          <a:xfrm>
            <a:off x="4326340" y="1187355"/>
            <a:ext cx="6687403" cy="3970318"/>
          </a:xfrm>
          <a:prstGeom prst="rect">
            <a:avLst/>
          </a:prstGeom>
          <a:noFill/>
        </p:spPr>
        <p:txBody>
          <a:bodyPr wrap="square" rtlCol="0">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Tasting notes: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Deeply garnet in color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Intense aromas of violets and potpourri, blackberry, black plum, black cherry, leather, blueberry, leather, oak, tobacco, earth, and slate.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 palate is dominated by blue and black fruit. Further expressed is black cherry, leather, black pepper, dried herbs</a:t>
            </a:r>
            <a:r>
              <a:rPr lang="en-US" dirty="0">
                <a:solidFill>
                  <a:srgbClr val="FEE9E6"/>
                </a:solidFill>
                <a:highlight>
                  <a:srgbClr val="FF00FF"/>
                </a:highlight>
                <a:latin typeface="Calibri" panose="020F0502020204030204" pitchFamily="34" charset="0"/>
                <a:ea typeface="Calibri" panose="020F0502020204030204" pitchFamily="34" charset="0"/>
                <a:cs typeface="Calibri" panose="020F0502020204030204" pitchFamily="34" charset="0"/>
              </a:rPr>
              <a:t>. Secondarily leather, mineral, graphite, smoke, tobacco, vanilla, chocolate, and coffee.  </a:t>
            </a:r>
            <a:r>
              <a:rPr lang="en-US"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This is a dry wine with medium plus acidty which lifts all the brooding flavors. </a:t>
            </a:r>
            <a:r>
              <a:rPr lang="en-US" sz="1800" dirty="0">
                <a:solidFill>
                  <a:srgbClr val="FFFF00"/>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Muscular tannins result in a full body wine</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highlight>
                  <a:srgbClr val="808000"/>
                </a:highlight>
                <a:latin typeface="Calibri" panose="020F0502020204030204" pitchFamily="34" charset="0"/>
                <a:ea typeface="Calibri" panose="020F0502020204030204" pitchFamily="34" charset="0"/>
                <a:cs typeface="Calibri" panose="020F0502020204030204" pitchFamily="34" charset="0"/>
              </a:rPr>
              <a:t>with a long finish. There are layers of complexities that evolve in the glass over time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r>
              <a:rPr lang="en-US" sz="1800" b="1" dirty="0">
                <a:solidFill>
                  <a:srgbClr val="000000"/>
                </a:solidFill>
                <a:effectLst/>
                <a:latin typeface="Calibri" panose="020F0502020204030204" pitchFamily="34" charset="0"/>
                <a:ea typeface="Calibri" panose="020F0502020204030204" pitchFamily="34" charset="0"/>
              </a:rPr>
              <a:t>Food Pairing: </a:t>
            </a:r>
            <a:r>
              <a:rPr lang="en-US" sz="1800" dirty="0">
                <a:solidFill>
                  <a:srgbClr val="000000"/>
                </a:solidFill>
                <a:effectLst/>
                <a:latin typeface="Calibri" panose="020F0502020204030204" pitchFamily="34" charset="0"/>
                <a:ea typeface="Calibri" panose="020F0502020204030204" pitchFamily="34" charset="0"/>
              </a:rPr>
              <a:t>BBQ grilled, beef ribs, duck breast, grilled lamb chops, capon stuffed with morel mushrooms, Bluefin or Red Tuna tartare with ginger, beef in orange sauce, Asian style beef, sausage with lentils.</a:t>
            </a:r>
            <a:endParaRPr lang="en-US" dirty="0"/>
          </a:p>
        </p:txBody>
      </p:sp>
    </p:spTree>
    <p:extLst>
      <p:ext uri="{BB962C8B-B14F-4D97-AF65-F5344CB8AC3E}">
        <p14:creationId xmlns:p14="http://schemas.microsoft.com/office/powerpoint/2010/main" val="1906249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2FB62-536A-482F-8BFA-D7DD67A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bottle of wine&#10;&#10;Description automatically generated with low confidence">
            <a:extLst>
              <a:ext uri="{FF2B5EF4-FFF2-40B4-BE49-F238E27FC236}">
                <a16:creationId xmlns:a16="http://schemas.microsoft.com/office/drawing/2014/main" id="{F7061A52-6D37-E127-C67C-9466BAB0A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598" y="1650801"/>
            <a:ext cx="1179284" cy="4772572"/>
          </a:xfrm>
          <a:prstGeom prst="rect">
            <a:avLst/>
          </a:prstGeom>
        </p:spPr>
      </p:pic>
      <p:sp>
        <p:nvSpPr>
          <p:cNvPr id="2" name="Title 1"/>
          <p:cNvSpPr>
            <a:spLocks noGrp="1"/>
          </p:cNvSpPr>
          <p:nvPr>
            <p:ph type="title"/>
          </p:nvPr>
        </p:nvSpPr>
        <p:spPr>
          <a:xfrm>
            <a:off x="865496" y="365125"/>
            <a:ext cx="10515600" cy="1325563"/>
          </a:xfrm>
        </p:spPr>
        <p:txBody>
          <a:bodyPr/>
          <a:lstStyle/>
          <a:p>
            <a:r>
              <a:rPr lang="fr-FR" dirty="0"/>
              <a:t>Bodegas Mas Alta Black Slate La </a:t>
            </a:r>
            <a:r>
              <a:rPr lang="fr-FR" dirty="0" err="1"/>
              <a:t>Vilella</a:t>
            </a:r>
            <a:r>
              <a:rPr lang="fr-FR" dirty="0"/>
              <a:t> Alta Priorat Spain 2019</a:t>
            </a:r>
            <a:endParaRPr lang="en-US" dirty="0"/>
          </a:p>
        </p:txBody>
      </p:sp>
      <p:pic>
        <p:nvPicPr>
          <p:cNvPr id="9" name="Picture 8">
            <a:extLst>
              <a:ext uri="{FF2B5EF4-FFF2-40B4-BE49-F238E27FC236}">
                <a16:creationId xmlns:a16="http://schemas.microsoft.com/office/drawing/2014/main" id="{8BFF90DB-5A6B-B397-8504-0B5A82396F45}"/>
              </a:ext>
            </a:extLst>
          </p:cNvPr>
          <p:cNvPicPr>
            <a:picLocks noChangeAspect="1"/>
          </p:cNvPicPr>
          <p:nvPr/>
        </p:nvPicPr>
        <p:blipFill>
          <a:blip r:embed="rId5"/>
          <a:stretch>
            <a:fillRect/>
          </a:stretch>
        </p:blipFill>
        <p:spPr>
          <a:xfrm>
            <a:off x="3833362" y="1690688"/>
            <a:ext cx="5091757" cy="4628869"/>
          </a:xfrm>
          <a:prstGeom prst="rect">
            <a:avLst/>
          </a:prstGeom>
        </p:spPr>
      </p:pic>
      <p:cxnSp>
        <p:nvCxnSpPr>
          <p:cNvPr id="12" name="Straight Arrow Connector 11">
            <a:extLst>
              <a:ext uri="{FF2B5EF4-FFF2-40B4-BE49-F238E27FC236}">
                <a16:creationId xmlns:a16="http://schemas.microsoft.com/office/drawing/2014/main" id="{DC018AC6-29D4-464C-BC08-26A3BAF03C0F}"/>
              </a:ext>
            </a:extLst>
          </p:cNvPr>
          <p:cNvCxnSpPr/>
          <p:nvPr/>
        </p:nvCxnSpPr>
        <p:spPr>
          <a:xfrm>
            <a:off x="5718883" y="2481475"/>
            <a:ext cx="2060811" cy="7506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590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pic>
        <p:nvPicPr>
          <p:cNvPr id="4098" name="Picture 2" descr="How I Became a Wine Expert Using the Wolfram Language—Wolfram Blog">
            <a:extLst>
              <a:ext uri="{FF2B5EF4-FFF2-40B4-BE49-F238E27FC236}">
                <a16:creationId xmlns:a16="http://schemas.microsoft.com/office/drawing/2014/main" id="{AFAC279F-7345-41E4-A6B6-8E506C3ED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09" y="365125"/>
            <a:ext cx="10935182" cy="566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35331"/>
          </a:xfrm>
        </p:spPr>
      </p:pic>
      <p:pic>
        <p:nvPicPr>
          <p:cNvPr id="4" name="Content Placeholder 4">
            <a:extLst>
              <a:ext uri="{FF2B5EF4-FFF2-40B4-BE49-F238E27FC236}">
                <a16:creationId xmlns:a16="http://schemas.microsoft.com/office/drawing/2014/main" id="{0380B34A-F4D6-49E7-A65F-23B5062854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194" y="689560"/>
            <a:ext cx="7819612" cy="4351338"/>
          </a:xfrm>
          <a:prstGeom prst="rect">
            <a:avLst/>
          </a:prstGeom>
        </p:spPr>
      </p:pic>
      <p:sp>
        <p:nvSpPr>
          <p:cNvPr id="8" name="Title 1">
            <a:extLst>
              <a:ext uri="{FF2B5EF4-FFF2-40B4-BE49-F238E27FC236}">
                <a16:creationId xmlns:a16="http://schemas.microsoft.com/office/drawing/2014/main" id="{845B3EF6-5C15-494E-8BE4-58E2D322F0AB}"/>
              </a:ext>
            </a:extLst>
          </p:cNvPr>
          <p:cNvSpPr txBox="1">
            <a:spLocks/>
          </p:cNvSpPr>
          <p:nvPr/>
        </p:nvSpPr>
        <p:spPr>
          <a:xfrm>
            <a:off x="658091" y="52834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t>810 Caroline St, Suite 101 |Fredericksburg, VA 22401</a:t>
            </a:r>
            <a:br>
              <a:rPr lang="en-US" sz="2800"/>
            </a:br>
            <a:r>
              <a:rPr lang="en-US" sz="2800">
                <a:hlinkClick r:id="rId5"/>
              </a:rPr>
              <a:t>Rita@city-vino.com</a:t>
            </a:r>
            <a:br>
              <a:rPr lang="en-US" sz="2800"/>
            </a:br>
            <a:r>
              <a:rPr lang="en-US" sz="2800"/>
              <a:t>540.368.0400</a:t>
            </a:r>
            <a:endParaRPr lang="en-US" sz="2800" dirty="0"/>
          </a:p>
        </p:txBody>
      </p:sp>
    </p:spTree>
    <p:extLst>
      <p:ext uri="{BB962C8B-B14F-4D97-AF65-F5344CB8AC3E}">
        <p14:creationId xmlns:p14="http://schemas.microsoft.com/office/powerpoint/2010/main" val="1768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pic>
        <p:nvPicPr>
          <p:cNvPr id="4" name="Picture 2" descr="https://www.mapmania.org/static/map/original/wine_regions_of_the_world_between_30-50_degrees_of_latitude_60432.jpg">
            <a:extLst>
              <a:ext uri="{FF2B5EF4-FFF2-40B4-BE49-F238E27FC236}">
                <a16:creationId xmlns:a16="http://schemas.microsoft.com/office/drawing/2014/main" id="{C5E15F6B-F1F9-4284-92F2-A913F50A5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3" y="493566"/>
            <a:ext cx="12192000" cy="561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1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C2627-759E-4CDF-BD9C-8987C24E5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Characteristics of different types of red wine | Download Table">
            <a:extLst>
              <a:ext uri="{FF2B5EF4-FFF2-40B4-BE49-F238E27FC236}">
                <a16:creationId xmlns:a16="http://schemas.microsoft.com/office/drawing/2014/main" id="{0F74156C-7F6C-49A8-BBC3-7CBE24D13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04" y="1770913"/>
            <a:ext cx="10210029" cy="42641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2438608-3319-4D49-9675-34D268AE2FC9}"/>
              </a:ext>
            </a:extLst>
          </p:cNvPr>
          <p:cNvSpPr txBox="1">
            <a:spLocks/>
          </p:cNvSpPr>
          <p:nvPr/>
        </p:nvSpPr>
        <p:spPr>
          <a:xfrm>
            <a:off x="86549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Knowing the characteristics of a varital to determine what is in your glass? </a:t>
            </a:r>
            <a:endParaRPr lang="en-US" dirty="0"/>
          </a:p>
        </p:txBody>
      </p:sp>
    </p:spTree>
    <p:extLst>
      <p:ext uri="{BB962C8B-B14F-4D97-AF65-F5344CB8AC3E}">
        <p14:creationId xmlns:p14="http://schemas.microsoft.com/office/powerpoint/2010/main" val="377052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C2627-759E-4CDF-BD9C-8987C24E5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92438608-3319-4D49-9675-34D268AE2FC9}"/>
              </a:ext>
            </a:extLst>
          </p:cNvPr>
          <p:cNvSpPr txBox="1">
            <a:spLocks/>
          </p:cNvSpPr>
          <p:nvPr/>
        </p:nvSpPr>
        <p:spPr>
          <a:xfrm>
            <a:off x="6915150" y="476250"/>
            <a:ext cx="4218296" cy="3467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Knowing the characteristics of a varital to determine what is in your glass? </a:t>
            </a:r>
            <a:endParaRPr lang="en-US" dirty="0"/>
          </a:p>
        </p:txBody>
      </p:sp>
      <p:pic>
        <p:nvPicPr>
          <p:cNvPr id="4" name="Picture 3">
            <a:extLst>
              <a:ext uri="{FF2B5EF4-FFF2-40B4-BE49-F238E27FC236}">
                <a16:creationId xmlns:a16="http://schemas.microsoft.com/office/drawing/2014/main" id="{3F67DAE2-07F7-41F4-AFC6-E8F02ECE22AE}"/>
              </a:ext>
            </a:extLst>
          </p:cNvPr>
          <p:cNvPicPr>
            <a:picLocks noChangeAspect="1"/>
          </p:cNvPicPr>
          <p:nvPr/>
        </p:nvPicPr>
        <p:blipFill>
          <a:blip r:embed="rId3"/>
          <a:stretch>
            <a:fillRect/>
          </a:stretch>
        </p:blipFill>
        <p:spPr>
          <a:xfrm>
            <a:off x="810904" y="476250"/>
            <a:ext cx="5772150" cy="5905500"/>
          </a:xfrm>
          <a:prstGeom prst="rect">
            <a:avLst/>
          </a:prstGeom>
        </p:spPr>
      </p:pic>
    </p:spTree>
    <p:extLst>
      <p:ext uri="{BB962C8B-B14F-4D97-AF65-F5344CB8AC3E}">
        <p14:creationId xmlns:p14="http://schemas.microsoft.com/office/powerpoint/2010/main" val="4170563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C2627-759E-4CDF-BD9C-8987C24E5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92438608-3319-4D49-9675-34D268AE2FC9}"/>
              </a:ext>
            </a:extLst>
          </p:cNvPr>
          <p:cNvSpPr txBox="1">
            <a:spLocks/>
          </p:cNvSpPr>
          <p:nvPr/>
        </p:nvSpPr>
        <p:spPr>
          <a:xfrm>
            <a:off x="7918125" y="476250"/>
            <a:ext cx="3817935" cy="5410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Knowing the characteristics of a varital to determine what is in your glass? </a:t>
            </a:r>
            <a:endParaRPr lang="en-US" dirty="0"/>
          </a:p>
        </p:txBody>
      </p:sp>
      <p:pic>
        <p:nvPicPr>
          <p:cNvPr id="1026" name="Picture 2" descr="Red Wine for Beginners: Everything You Need to Know">
            <a:extLst>
              <a:ext uri="{FF2B5EF4-FFF2-40B4-BE49-F238E27FC236}">
                <a16:creationId xmlns:a16="http://schemas.microsoft.com/office/drawing/2014/main" id="{61C11050-EEC9-43C4-AD5C-C52B38B3C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7" y="266699"/>
            <a:ext cx="3570286" cy="6399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ite Wine for Beginners: Everything You Need to Know">
            <a:extLst>
              <a:ext uri="{FF2B5EF4-FFF2-40B4-BE49-F238E27FC236}">
                <a16:creationId xmlns:a16="http://schemas.microsoft.com/office/drawing/2014/main" id="{E1BF220A-BEF6-4EFF-9886-A4F2E28D8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186" y="266699"/>
            <a:ext cx="3570286" cy="639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sp>
        <p:nvSpPr>
          <p:cNvPr id="3" name="TextBox 2">
            <a:extLst>
              <a:ext uri="{FF2B5EF4-FFF2-40B4-BE49-F238E27FC236}">
                <a16:creationId xmlns:a16="http://schemas.microsoft.com/office/drawing/2014/main" id="{2607B991-9234-4107-996E-28890849CA8D}"/>
              </a:ext>
            </a:extLst>
          </p:cNvPr>
          <p:cNvSpPr txBox="1"/>
          <p:nvPr/>
        </p:nvSpPr>
        <p:spPr>
          <a:xfrm>
            <a:off x="2152307" y="693925"/>
            <a:ext cx="6956946" cy="646331"/>
          </a:xfrm>
          <a:prstGeom prst="rect">
            <a:avLst/>
          </a:prstGeom>
          <a:noFill/>
        </p:spPr>
        <p:txBody>
          <a:bodyPr wrap="square" rtlCol="0">
            <a:spAutoFit/>
          </a:bodyPr>
          <a:lstStyle/>
          <a:p>
            <a:r>
              <a:rPr lang="en-US" sz="3600" dirty="0">
                <a:latin typeface="Castellar" panose="020A0402060406010301" pitchFamily="18" charset="0"/>
              </a:rPr>
              <a:t>See the Colors of wine</a:t>
            </a:r>
          </a:p>
        </p:txBody>
      </p:sp>
      <p:pic>
        <p:nvPicPr>
          <p:cNvPr id="2052" name="Picture 4">
            <a:extLst>
              <a:ext uri="{FF2B5EF4-FFF2-40B4-BE49-F238E27FC236}">
                <a16:creationId xmlns:a16="http://schemas.microsoft.com/office/drawing/2014/main" id="{2DBC88F8-E0A1-49B9-8D43-03DD509AF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935" y="1310009"/>
            <a:ext cx="8737690" cy="487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6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042"/>
            <a:ext cx="12192000" cy="6835331"/>
          </a:xfrm>
        </p:spPr>
      </p:pic>
      <p:pic>
        <p:nvPicPr>
          <p:cNvPr id="6" name="Picture 5" descr="A picture containing alcohol, beverage&#10;&#10;Description automatically generated">
            <a:extLst>
              <a:ext uri="{FF2B5EF4-FFF2-40B4-BE49-F238E27FC236}">
                <a16:creationId xmlns:a16="http://schemas.microsoft.com/office/drawing/2014/main" id="{BCF93301-2E1B-4513-8B97-11C3892CA89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8" y="365126"/>
            <a:ext cx="1748590" cy="6116932"/>
          </a:xfrm>
          <a:prstGeom prst="rect">
            <a:avLst/>
          </a:prstGeom>
          <a:noFill/>
          <a:ln>
            <a:noFill/>
          </a:ln>
        </p:spPr>
      </p:pic>
      <p:sp>
        <p:nvSpPr>
          <p:cNvPr id="3" name="TextBox 2">
            <a:extLst>
              <a:ext uri="{FF2B5EF4-FFF2-40B4-BE49-F238E27FC236}">
                <a16:creationId xmlns:a16="http://schemas.microsoft.com/office/drawing/2014/main" id="{2607B991-9234-4107-996E-28890849CA8D}"/>
              </a:ext>
            </a:extLst>
          </p:cNvPr>
          <p:cNvSpPr txBox="1"/>
          <p:nvPr/>
        </p:nvSpPr>
        <p:spPr>
          <a:xfrm>
            <a:off x="4010528" y="657729"/>
            <a:ext cx="5661978" cy="646331"/>
          </a:xfrm>
          <a:prstGeom prst="rect">
            <a:avLst/>
          </a:prstGeom>
          <a:noFill/>
        </p:spPr>
        <p:txBody>
          <a:bodyPr wrap="square" rtlCol="0">
            <a:spAutoFit/>
          </a:bodyPr>
          <a:lstStyle/>
          <a:p>
            <a:r>
              <a:rPr lang="en-US" sz="3600" dirty="0">
                <a:latin typeface="Castellar" panose="020A0402060406010301" pitchFamily="18" charset="0"/>
              </a:rPr>
              <a:t>Smell the Aromas</a:t>
            </a:r>
          </a:p>
        </p:txBody>
      </p:sp>
      <p:pic>
        <p:nvPicPr>
          <p:cNvPr id="2050" name="Picture 2" descr="Fake flavours: why artificial aromas can't compete with real food smells |  Food | The Guardian">
            <a:extLst>
              <a:ext uri="{FF2B5EF4-FFF2-40B4-BE49-F238E27FC236}">
                <a16:creationId xmlns:a16="http://schemas.microsoft.com/office/drawing/2014/main" id="{7001BE06-FC5C-4F6A-97E6-329321F65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123" y="1304060"/>
            <a:ext cx="59055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3F9BE1-BEBC-4FBE-BFC1-46F770AECE6D}"/>
              </a:ext>
            </a:extLst>
          </p:cNvPr>
          <p:cNvSpPr txBox="1"/>
          <p:nvPr/>
        </p:nvSpPr>
        <p:spPr>
          <a:xfrm>
            <a:off x="3857123" y="4847360"/>
            <a:ext cx="6923169" cy="1569660"/>
          </a:xfrm>
          <a:prstGeom prst="rect">
            <a:avLst/>
          </a:prstGeom>
          <a:noFill/>
        </p:spPr>
        <p:txBody>
          <a:bodyPr wrap="square" rtlCol="0">
            <a:spAutoFit/>
          </a:bodyPr>
          <a:lstStyle/>
          <a:p>
            <a:r>
              <a:rPr lang="en-US" sz="3200" dirty="0"/>
              <a:t>Flowers, Green Fruits, Citrus Fruit, Stone Fruit, Tropical, Herbaceous, Herbal, Pungent Spices, or Other? </a:t>
            </a:r>
          </a:p>
        </p:txBody>
      </p:sp>
    </p:spTree>
    <p:extLst>
      <p:ext uri="{BB962C8B-B14F-4D97-AF65-F5344CB8AC3E}">
        <p14:creationId xmlns:p14="http://schemas.microsoft.com/office/powerpoint/2010/main" val="26796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042"/>
            <a:ext cx="12192000" cy="6835331"/>
          </a:xfrm>
        </p:spPr>
      </p:pic>
      <p:pic>
        <p:nvPicPr>
          <p:cNvPr id="6" name="Picture 5" descr="A picture containing alcohol, beverage&#10;&#10;Description automatically generated">
            <a:extLst>
              <a:ext uri="{FF2B5EF4-FFF2-40B4-BE49-F238E27FC236}">
                <a16:creationId xmlns:a16="http://schemas.microsoft.com/office/drawing/2014/main" id="{BCF93301-2E1B-4513-8B97-11C3892CA89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8" y="365126"/>
            <a:ext cx="1748590" cy="6116932"/>
          </a:xfrm>
          <a:prstGeom prst="rect">
            <a:avLst/>
          </a:prstGeom>
          <a:noFill/>
          <a:ln>
            <a:noFill/>
          </a:ln>
        </p:spPr>
      </p:pic>
      <p:sp>
        <p:nvSpPr>
          <p:cNvPr id="4" name="TextBox 3">
            <a:extLst>
              <a:ext uri="{FF2B5EF4-FFF2-40B4-BE49-F238E27FC236}">
                <a16:creationId xmlns:a16="http://schemas.microsoft.com/office/drawing/2014/main" id="{C19C574E-E9DB-42F8-9810-4E70D9A2EACF}"/>
              </a:ext>
            </a:extLst>
          </p:cNvPr>
          <p:cNvSpPr txBox="1"/>
          <p:nvPr/>
        </p:nvSpPr>
        <p:spPr>
          <a:xfrm>
            <a:off x="4135272" y="1690688"/>
            <a:ext cx="7342495" cy="2862322"/>
          </a:xfrm>
          <a:prstGeom prst="rect">
            <a:avLst/>
          </a:prstGeom>
          <a:noFill/>
        </p:spPr>
        <p:txBody>
          <a:bodyPr wrap="square" rtlCol="0">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Tasting notes</a:t>
            </a:r>
            <a:r>
              <a:rPr lang="en-US" sz="1800" dirty="0">
                <a:solidFill>
                  <a:srgbClr val="000000"/>
                </a:solidFill>
                <a:effectLst/>
                <a:latin typeface="Calibri" panose="020F0502020204030204" pitchFamily="34" charset="0"/>
                <a:ea typeface="Calibri" panose="020F0502020204030204" pitchFamily="34" charset="0"/>
              </a:rPr>
              <a:t>:  Clear, </a:t>
            </a:r>
            <a:r>
              <a:rPr lang="en-US" sz="1800" dirty="0">
                <a:solidFill>
                  <a:srgbClr val="000000"/>
                </a:solidFill>
                <a:effectLst/>
                <a:highlight>
                  <a:srgbClr val="00FF00"/>
                </a:highlight>
                <a:latin typeface="Calibri" panose="020F0502020204030204" pitchFamily="34" charset="0"/>
                <a:ea typeface="Calibri" panose="020F0502020204030204" pitchFamily="34" charset="0"/>
              </a:rPr>
              <a:t>pale lemon in color</a:t>
            </a:r>
            <a:r>
              <a:rPr lang="en-US" sz="1800" dirty="0">
                <a:solidFill>
                  <a:srgbClr val="000000"/>
                </a:solidFill>
                <a:effectLst/>
                <a:latin typeface="Calibri" panose="020F0502020204030204" pitchFamily="34" charset="0"/>
                <a:ea typeface="Calibri" panose="020F0502020204030204" pitchFamily="34" charset="0"/>
              </a:rPr>
              <a:t>. Very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expressive wine</a:t>
            </a:r>
            <a:r>
              <a:rPr lang="en-US"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Aromas</a:t>
            </a:r>
            <a:r>
              <a:rPr lang="en-US" sz="1800" dirty="0">
                <a:solidFill>
                  <a:srgbClr val="000000"/>
                </a:solidFill>
                <a:effectLst/>
                <a:latin typeface="Calibri" panose="020F0502020204030204" pitchFamily="34" charset="0"/>
                <a:ea typeface="Calibri" panose="020F0502020204030204" pitchFamily="34" charset="0"/>
              </a:rPr>
              <a:t> of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peony</a:t>
            </a:r>
            <a:r>
              <a:rPr lang="en-US"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iris, apple, pear, peach, </a:t>
            </a:r>
            <a:r>
              <a:rPr lang="en-US" sz="1800" dirty="0">
                <a:solidFill>
                  <a:srgbClr val="000000"/>
                </a:solidFill>
                <a:effectLst/>
                <a:latin typeface="Calibri" panose="020F0502020204030204" pitchFamily="34" charset="0"/>
                <a:ea typeface="Calibri" panose="020F0502020204030204" pitchFamily="34" charset="0"/>
              </a:rPr>
              <a:t>citrus. Juicy </a:t>
            </a:r>
            <a:r>
              <a:rPr lang="en-US" sz="1800" dirty="0">
                <a:solidFill>
                  <a:srgbClr val="000000"/>
                </a:solidFill>
                <a:effectLst/>
                <a:highlight>
                  <a:srgbClr val="00FFFF"/>
                </a:highlight>
                <a:latin typeface="Calibri" panose="020F0502020204030204" pitchFamily="34" charset="0"/>
                <a:ea typeface="Calibri" panose="020F0502020204030204" pitchFamily="34" charset="0"/>
              </a:rPr>
              <a:t>flavors</a:t>
            </a:r>
            <a:r>
              <a:rPr lang="en-US" sz="1800" dirty="0">
                <a:solidFill>
                  <a:srgbClr val="000000"/>
                </a:solidFill>
                <a:effectLst/>
                <a:latin typeface="Calibri" panose="020F0502020204030204" pitchFamily="34" charset="0"/>
                <a:ea typeface="Calibri" panose="020F0502020204030204" pitchFamily="34" charset="0"/>
              </a:rPr>
              <a:t> include </a:t>
            </a:r>
            <a:r>
              <a:rPr lang="en-US" sz="1800" dirty="0">
                <a:solidFill>
                  <a:srgbClr val="000000"/>
                </a:solidFill>
                <a:effectLst/>
                <a:highlight>
                  <a:srgbClr val="00FFFF"/>
                </a:highlight>
                <a:latin typeface="Calibri" panose="020F0502020204030204" pitchFamily="34" charset="0"/>
                <a:ea typeface="Calibri" panose="020F0502020204030204" pitchFamily="34" charset="0"/>
              </a:rPr>
              <a:t>pear, orange peel</a:t>
            </a:r>
            <a:r>
              <a:rPr lang="en-US"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highlight>
                  <a:srgbClr val="00FFFF"/>
                </a:highlight>
                <a:latin typeface="Calibri" panose="020F0502020204030204" pitchFamily="34" charset="0"/>
                <a:ea typeface="Calibri" panose="020F0502020204030204" pitchFamily="34" charset="0"/>
              </a:rPr>
              <a:t>limoncello cream, persimmons</a:t>
            </a:r>
            <a:r>
              <a:rPr lang="en-US" sz="1800" dirty="0">
                <a:solidFill>
                  <a:srgbClr val="000000"/>
                </a:solidFill>
                <a:effectLst/>
                <a:latin typeface="Calibri" panose="020F0502020204030204" pitchFamily="34" charset="0"/>
                <a:ea typeface="Calibri" panose="020F0502020204030204" pitchFamily="34" charset="0"/>
              </a:rPr>
              <a:t>, honeysuckle, green apple. The wine has a “unctuous” texture (slightly weighty, lush, with some viscosity, oily almost). Medium acidity, over all medium body. Even for all the complexities, it has a medium finish.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en-US" sz="1800" b="1" dirty="0">
                <a:solidFill>
                  <a:srgbClr val="000000"/>
                </a:solidFill>
                <a:effectLst/>
                <a:latin typeface="Calibri" panose="020F0502020204030204" pitchFamily="34" charset="0"/>
                <a:ea typeface="Calibri" panose="020F0502020204030204" pitchFamily="34" charset="0"/>
              </a:rPr>
              <a:t>Food Pairing: </a:t>
            </a:r>
            <a:r>
              <a:rPr lang="en-US" sz="1800" dirty="0">
                <a:solidFill>
                  <a:srgbClr val="000000"/>
                </a:solidFill>
                <a:effectLst/>
                <a:latin typeface="Calibri" panose="020F0502020204030204" pitchFamily="34" charset="0"/>
                <a:ea typeface="Calibri" panose="020F0502020204030204" pitchFamily="34" charset="0"/>
              </a:rPr>
              <a:t>Aperitif or tapas, or tapenade, grilled seafood, fruit salsas, food with hints of spice, cream, or fatty sauces.</a:t>
            </a:r>
            <a:r>
              <a:rPr lang="en-US" sz="1800" b="1" dirty="0">
                <a:solidFill>
                  <a:srgbClr val="000000"/>
                </a:solidFill>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382262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2FB62-536A-482F-8BFA-D7DD67A0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65496" y="365125"/>
            <a:ext cx="10515600" cy="1325563"/>
          </a:xfrm>
        </p:spPr>
        <p:txBody>
          <a:bodyPr/>
          <a:lstStyle/>
          <a:p>
            <a:r>
              <a:rPr lang="fr-FR" dirty="0"/>
              <a:t>La Sorbonne Viognier </a:t>
            </a:r>
            <a:r>
              <a:rPr lang="fr-FR" dirty="0" err="1"/>
              <a:t>Pay</a:t>
            </a:r>
            <a:r>
              <a:rPr lang="fr-FR" dirty="0"/>
              <a:t> d'Oc France 2020</a:t>
            </a:r>
            <a:endParaRPr lang="en-US" dirty="0"/>
          </a:p>
        </p:txBody>
      </p:sp>
      <p:pic>
        <p:nvPicPr>
          <p:cNvPr id="9" name="Picture 8" descr="A picture containing beverage, alcohol&#10;&#10;Description automatically generated">
            <a:extLst>
              <a:ext uri="{FF2B5EF4-FFF2-40B4-BE49-F238E27FC236}">
                <a16:creationId xmlns:a16="http://schemas.microsoft.com/office/drawing/2014/main" id="{4CC33462-E3D6-40A7-9565-663822AC6B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05323" y="1649743"/>
            <a:ext cx="1292970" cy="4802187"/>
          </a:xfrm>
          <a:prstGeom prst="rect">
            <a:avLst/>
          </a:prstGeom>
        </p:spPr>
      </p:pic>
      <p:pic>
        <p:nvPicPr>
          <p:cNvPr id="10" name="Picture 9">
            <a:extLst>
              <a:ext uri="{FF2B5EF4-FFF2-40B4-BE49-F238E27FC236}">
                <a16:creationId xmlns:a16="http://schemas.microsoft.com/office/drawing/2014/main" id="{016616D8-2696-464B-86EB-1CAAC72CFA30}"/>
              </a:ext>
            </a:extLst>
          </p:cNvPr>
          <p:cNvPicPr>
            <a:picLocks noChangeAspect="1"/>
          </p:cNvPicPr>
          <p:nvPr/>
        </p:nvPicPr>
        <p:blipFill>
          <a:blip r:embed="rId5"/>
          <a:stretch>
            <a:fillRect/>
          </a:stretch>
        </p:blipFill>
        <p:spPr>
          <a:xfrm>
            <a:off x="4519757" y="1625859"/>
            <a:ext cx="5088269" cy="4561329"/>
          </a:xfrm>
          <a:prstGeom prst="rect">
            <a:avLst/>
          </a:prstGeom>
        </p:spPr>
      </p:pic>
      <p:cxnSp>
        <p:nvCxnSpPr>
          <p:cNvPr id="12" name="Straight Arrow Connector 11">
            <a:extLst>
              <a:ext uri="{FF2B5EF4-FFF2-40B4-BE49-F238E27FC236}">
                <a16:creationId xmlns:a16="http://schemas.microsoft.com/office/drawing/2014/main" id="{DC018AC6-29D4-464C-BC08-26A3BAF03C0F}"/>
              </a:ext>
            </a:extLst>
          </p:cNvPr>
          <p:cNvCxnSpPr/>
          <p:nvPr/>
        </p:nvCxnSpPr>
        <p:spPr>
          <a:xfrm>
            <a:off x="5585504" y="4406452"/>
            <a:ext cx="2060811" cy="7506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3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67415"/>
          </a:xfrm>
        </p:spPr>
      </p:pic>
      <p:sp>
        <p:nvSpPr>
          <p:cNvPr id="3" name="TextBox 2">
            <a:extLst>
              <a:ext uri="{FF2B5EF4-FFF2-40B4-BE49-F238E27FC236}">
                <a16:creationId xmlns:a16="http://schemas.microsoft.com/office/drawing/2014/main" id="{2607B991-9234-4107-996E-28890849CA8D}"/>
              </a:ext>
            </a:extLst>
          </p:cNvPr>
          <p:cNvSpPr txBox="1"/>
          <p:nvPr/>
        </p:nvSpPr>
        <p:spPr>
          <a:xfrm>
            <a:off x="6096000" y="676200"/>
            <a:ext cx="4766410" cy="1200329"/>
          </a:xfrm>
          <a:prstGeom prst="rect">
            <a:avLst/>
          </a:prstGeom>
          <a:noFill/>
        </p:spPr>
        <p:txBody>
          <a:bodyPr wrap="square" rtlCol="0">
            <a:spAutoFit/>
          </a:bodyPr>
          <a:lstStyle/>
          <a:p>
            <a:r>
              <a:rPr lang="en-US" sz="3600" dirty="0">
                <a:latin typeface="Castellar" panose="020A0402060406010301" pitchFamily="18" charset="0"/>
              </a:rPr>
              <a:t>Sweetness or Fruitiness? </a:t>
            </a:r>
          </a:p>
        </p:txBody>
      </p:sp>
      <p:pic>
        <p:nvPicPr>
          <p:cNvPr id="8" name="Picture 7">
            <a:extLst>
              <a:ext uri="{FF2B5EF4-FFF2-40B4-BE49-F238E27FC236}">
                <a16:creationId xmlns:a16="http://schemas.microsoft.com/office/drawing/2014/main" id="{BDB4D93D-26CC-4D18-8843-B10E43129377}"/>
              </a:ext>
            </a:extLst>
          </p:cNvPr>
          <p:cNvPicPr>
            <a:picLocks noChangeAspect="1"/>
          </p:cNvPicPr>
          <p:nvPr/>
        </p:nvPicPr>
        <p:blipFill>
          <a:blip r:embed="rId4"/>
          <a:stretch>
            <a:fillRect/>
          </a:stretch>
        </p:blipFill>
        <p:spPr>
          <a:xfrm>
            <a:off x="968778" y="259647"/>
            <a:ext cx="4766410" cy="6338706"/>
          </a:xfrm>
          <a:prstGeom prst="rect">
            <a:avLst/>
          </a:prstGeom>
        </p:spPr>
      </p:pic>
      <p:pic>
        <p:nvPicPr>
          <p:cNvPr id="1028" name="Picture 4" descr="Sweetness in Wine Explained - Wine 101 | Good Pair Days">
            <a:extLst>
              <a:ext uri="{FF2B5EF4-FFF2-40B4-BE49-F238E27FC236}">
                <a16:creationId xmlns:a16="http://schemas.microsoft.com/office/drawing/2014/main" id="{1E916B09-CD71-4D56-830B-1C285B510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79427"/>
            <a:ext cx="5832143" cy="201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1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66-757B-4873-BA87-7CDFFC93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74F3E5-D75F-4B45-98EF-431BC6C7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084"/>
            <a:ext cx="12192000" cy="6835331"/>
          </a:xfrm>
        </p:spPr>
      </p:pic>
      <p:pic>
        <p:nvPicPr>
          <p:cNvPr id="7" name="Picture 6" descr="A picture containing text, beverage, alcohol&#10;&#10;Description automatically generated">
            <a:extLst>
              <a:ext uri="{FF2B5EF4-FFF2-40B4-BE49-F238E27FC236}">
                <a16:creationId xmlns:a16="http://schemas.microsoft.com/office/drawing/2014/main" id="{7560080E-1263-4C23-A8B1-CCB1BCE567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709" y="365124"/>
            <a:ext cx="1748589" cy="6116932"/>
          </a:xfrm>
          <a:prstGeom prst="rect">
            <a:avLst/>
          </a:prstGeom>
          <a:noFill/>
          <a:ln>
            <a:noFill/>
          </a:ln>
        </p:spPr>
      </p:pic>
      <p:sp>
        <p:nvSpPr>
          <p:cNvPr id="8" name="TextBox 7">
            <a:extLst>
              <a:ext uri="{FF2B5EF4-FFF2-40B4-BE49-F238E27FC236}">
                <a16:creationId xmlns:a16="http://schemas.microsoft.com/office/drawing/2014/main" id="{3078636B-A6EE-4FB4-8833-C943148A4B59}"/>
              </a:ext>
            </a:extLst>
          </p:cNvPr>
          <p:cNvSpPr txBox="1"/>
          <p:nvPr/>
        </p:nvSpPr>
        <p:spPr>
          <a:xfrm>
            <a:off x="4010528" y="641688"/>
            <a:ext cx="4315326" cy="646331"/>
          </a:xfrm>
          <a:prstGeom prst="rect">
            <a:avLst/>
          </a:prstGeom>
          <a:noFill/>
        </p:spPr>
        <p:txBody>
          <a:bodyPr wrap="square" rtlCol="0">
            <a:spAutoFit/>
          </a:bodyPr>
          <a:lstStyle/>
          <a:p>
            <a:r>
              <a:rPr lang="en-US" sz="3600" dirty="0">
                <a:latin typeface="Castellar" panose="020A0402060406010301" pitchFamily="18" charset="0"/>
              </a:rPr>
              <a:t>Acidity</a:t>
            </a:r>
          </a:p>
        </p:txBody>
      </p:sp>
      <p:pic>
        <p:nvPicPr>
          <p:cNvPr id="8194" name="Picture 2" descr="Must-Know Wine Basics: Advanced Wine Guide | Just Wine">
            <a:extLst>
              <a:ext uri="{FF2B5EF4-FFF2-40B4-BE49-F238E27FC236}">
                <a16:creationId xmlns:a16="http://schemas.microsoft.com/office/drawing/2014/main" id="{7656F2A5-DB49-4762-BC66-5B5D6912A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386" y="1216971"/>
            <a:ext cx="6665788" cy="499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04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0BD5144B-AE8A-4D1A-BF83-287A6AFC390D}" vid="{EF93BCEE-1321-46A0-90BE-DBFF6A860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CV PP theme </Template>
  <TotalTime>3584</TotalTime>
  <Words>1154</Words>
  <Application>Microsoft Office PowerPoint</Application>
  <PresentationFormat>Widescreen</PresentationFormat>
  <Paragraphs>131</Paragraphs>
  <Slides>32</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Castellar</vt:lpstr>
      <vt:lpstr>Office Theme</vt:lpstr>
      <vt:lpstr>PowerPoint Presentation</vt:lpstr>
      <vt:lpstr>How do the professional know what they are drinking? </vt:lpstr>
      <vt:lpstr>PowerPoint Presentation</vt:lpstr>
      <vt:lpstr>PowerPoint Presentation</vt:lpstr>
      <vt:lpstr>PowerPoint Presentation</vt:lpstr>
      <vt:lpstr>PowerPoint Presentation</vt:lpstr>
      <vt:lpstr>La Sorbonne Viognier Pay d'Oc France 2020</vt:lpstr>
      <vt:lpstr>PowerPoint Presentation</vt:lpstr>
      <vt:lpstr>PowerPoint Presentation</vt:lpstr>
      <vt:lpstr>PowerPoint Presentation</vt:lpstr>
      <vt:lpstr>Michel Fonne Pinot Blanc Alsace France 2018</vt:lpstr>
      <vt:lpstr>PowerPoint Presentation</vt:lpstr>
      <vt:lpstr>PowerPoint Presentation</vt:lpstr>
      <vt:lpstr>PowerPoint Presentation</vt:lpstr>
      <vt:lpstr>Highway 12 Carneros Highway Chardonnay Carneros California 2020</vt:lpstr>
      <vt:lpstr>PowerPoint Presentation</vt:lpstr>
      <vt:lpstr>PowerPoint Presentation</vt:lpstr>
      <vt:lpstr>PowerPoint Presentation</vt:lpstr>
      <vt:lpstr>Elk Cove Vineyards Pinot Noir Willamette Valley Oregon 2021</vt:lpstr>
      <vt:lpstr>PowerPoint Presentation</vt:lpstr>
      <vt:lpstr>PowerPoint Presentation</vt:lpstr>
      <vt:lpstr>PowerPoint Presentation</vt:lpstr>
      <vt:lpstr>Vento di Mare Nerello Mascalese Terre Siciliane IGP Italy 2019</vt:lpstr>
      <vt:lpstr>PowerPoint Presentation</vt:lpstr>
      <vt:lpstr>PowerPoint Presentation</vt:lpstr>
      <vt:lpstr>PowerPoint Presentation</vt:lpstr>
      <vt:lpstr>Bodegas Mas Alta Black Slate La Vilella Alta Priorat Spain 2019</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Allan</dc:creator>
  <cp:lastModifiedBy>Rita Allan</cp:lastModifiedBy>
  <cp:revision>30</cp:revision>
  <dcterms:created xsi:type="dcterms:W3CDTF">2018-12-14T20:28:03Z</dcterms:created>
  <dcterms:modified xsi:type="dcterms:W3CDTF">2023-02-11T00:07:38Z</dcterms:modified>
</cp:coreProperties>
</file>