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90" r:id="rId9"/>
    <p:sldId id="258" r:id="rId10"/>
    <p:sldId id="259" r:id="rId11"/>
    <p:sldId id="269" r:id="rId12"/>
    <p:sldId id="278" r:id="rId13"/>
    <p:sldId id="289" r:id="rId14"/>
    <p:sldId id="282" r:id="rId15"/>
    <p:sldId id="264" r:id="rId16"/>
    <p:sldId id="279" r:id="rId17"/>
    <p:sldId id="283" r:id="rId18"/>
    <p:sldId id="265" r:id="rId19"/>
    <p:sldId id="260" r:id="rId20"/>
    <p:sldId id="280" r:id="rId21"/>
    <p:sldId id="284" r:id="rId22"/>
    <p:sldId id="266" r:id="rId23"/>
    <p:sldId id="285" r:id="rId24"/>
    <p:sldId id="268" r:id="rId25"/>
    <p:sldId id="281" r:id="rId26"/>
    <p:sldId id="276" r:id="rId27"/>
    <p:sldId id="286" r:id="rId28"/>
    <p:sldId id="274" r:id="rId29"/>
    <p:sldId id="267" r:id="rId30"/>
    <p:sldId id="272" r:id="rId31"/>
    <p:sldId id="277" r:id="rId32"/>
    <p:sldId id="287" r:id="rId33"/>
    <p:sldId id="271" r:id="rId34"/>
    <p:sldId id="273" r:id="rId35"/>
    <p:sldId id="275" r:id="rId36"/>
    <p:sldId id="288" r:id="rId37"/>
  </p:sldIdLst>
  <p:sldSz cx="9144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642200153" val="982" revOS="4"/>
      <pr:smFileRevision xmlns:pr="smNativeData" dt="1642200153" val="101"/>
      <pr:guideOptions xmlns:pr="smNativeData" dt="1642200153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64" d="100"/>
          <a:sy n="64" d="100"/>
        </p:scale>
        <p:origin x="2821" y="212"/>
      </p:cViewPr>
      <p:guideLst x="0" y="0"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sorterViewPr>
    <p:cViewPr>
      <p:scale>
        <a:sx n="130" d="100"/>
        <a:sy n="130" d="100"/>
      </p:scale>
      <p:origin x="0" y="0"/>
    </p:cViewPr>
  </p:sorterViewPr>
  <p:notesViewPr>
    <p:cSldViewPr snapToObjects="1" showGuides="1">
      <p:cViewPr>
        <p:scale>
          <a:sx n="64" d="100"/>
          <a:sy n="64" d="100"/>
        </p:scale>
        <p:origin x="2821" y="212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QAgAAAAAAACYAAAAIAAAA//////////8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/>
            <a:r>
              <a:t/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FwAAAAAAADAqAADQAgAAAAAAACYAAAAIAAAA//////////8="/>
              </a:ext>
            </a:extLst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/>
            <a:fld id="{3351025E-10DE-04F4-90E9-E6A14CA766B3}" type="datetime1">
              <a:t/>
            </a:fld>
          </a:p>
        </p:txBody>
      </p:sp>
      <p:sp>
        <p:nvSpPr>
          <p:cNvPr id="4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/////8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/////8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cDUAAEgSAABAOAAAAAAAACYAAAAIAAAA//////////8="/>
              </a:ext>
            </a:extLst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/>
            <a:r>
              <a:t/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FwAAcDUAADAqAABAOAAAAAAAACYAAAAIAAAA//////////8="/>
              </a:ext>
            </a:extLst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/>
            <a:fld id="{3351047F-31DE-04F2-90E9-C7A74AA76692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23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sA/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24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25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26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27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28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29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30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FsAA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g0AAAg0AAAmFgAAEAAAACYAAAAIAAAAAQAAAAAAAAA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EAAAACYAAAAIAAAAAY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35150CD-83DE-04A6-90E9-75F31EA76620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MAZ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3511E9D-D3DE-04E8-90E9-25BD50A76670}" type="slidenum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g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3512412-5CDE-04D2-90E9-AA876AA766FF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3513A12-5CDE-04CC-90E9-AA9974A766FF}" type="slidenum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Aw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3512907-49DE-04DF-90E9-BF8A67A766EA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3510677-39DE-04F0-90E9-CFA548A7669A}" type="slidenum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MAY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351206E-20DE-04D6-90E9-D6836EA76683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Q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QA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351615F-11DE-0497-90E9-E7C22FA766B2}" type="slidenum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gY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QAI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gY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5FB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3512973-3DDE-04DF-90E9-CB8A67A7669E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AZ0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351715F-11DE-0487-90E9-E7D23FA766B2}" type="slidenum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JK+l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EAAAACYAAAAIAAAAAY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BFO2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EAAAACYAAAAIAAAAAY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bk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3516E36-78DE-0498-90E9-8ECD20A766DB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JH8t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MZJU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3516B89-C7DE-049D-90E9-31C825A76664}" type="slidenum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f0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9Aa2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kAAKobAABhDQAAEAAAACYAAAAIAAAAgY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jg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obAACwJQAAEAAAACYAAAAIAAAAAYAAAAAA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VGc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cQkAAHA1AABhDQAAEAAAACYAAAAIAAAAgY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8v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YQ0AAHA1AACwJQAAEAAAACYAAAAIAAAAAYAAAAAAAAA=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3F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3515484-CADE-04A2-90E9-3CF71AA76669}" type="datetime1">
              <a:t/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AxW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J+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3514B9D-D3DE-04BD-90E9-25E805A76670}" type="slidenum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hj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5d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3510CA4-EADE-04FA-90E9-1CAF42A76649}" type="datetime1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MRB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hL+y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3515103-4DDE-04A7-90E9-BBF21FA766EE}" type="slidenum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MAh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351150D-43DE-04E3-90E9-B5B65BA766E0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BC34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OY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351535A-14DE-04A5-90E9-E2F01DA766B7}" type="slidenum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gY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EAAAACYAAAAIAAAAAY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3513476-38DE-04C2-90E9-CE977AA7669B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3511B5B-15DE-04ED-90E9-E3B855A766B6}" type="slidenum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iB0AAMYsAAAEIQAAEAAAACYAAAAIAAAAgY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xgMAAMYsAAAWHQAAEAAAACYAAAAIAAAAAY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BCEAAMYsAAD4JQAAEAAAACYAAAAIAAAAAYAAAAAAAAA=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3517DD8-96DE-048B-90E9-60DE33A76635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351688A-C4DE-049E-90E9-32CB26A76667}" type="slidenum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IAb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//////////8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//////////8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ycAAPAPAABZKQAAEAAAACYAAAAIAAAA//////////8=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/>
            <a:fld id="{33511572-3CDE-04E3-90E9-CAB65BA7669F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ycAAAglAABZKQAAEAAAACYAAAAIAAAA//////////8=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ycAAHA1AABZKQAAEAAAACYAAAAIAAAA//////////8=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/>
            <a:fld id="{33515350-1EDE-04A5-90E9-E8F01DA766BD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e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eg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2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eg"/></Relationships>
</file>

<file path=ppt/slides/_rels/slide2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eg"/></Relationships>
</file>

<file path=ppt/slides/_rels/slide2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Gg0AAAg0AAAmFgAAEAAAACYAAAAIAAAAAAAAAAAAAAA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/>
            <a:r>
              <a:t>Sicilian Wine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6BcAANAvAACwIgAAEAAAACYAAAAIAAAAAAAAAAAAAAA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  <a:r>
              <a:t>14 Jan 2022</a:t>
            </a:r>
          </a:p>
          <a:p>
            <a:pPr/>
            <a:r>
              <a:t>King George Wine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#1 Castellucci Miano Bianco 2020 </a:t>
            </a:r>
            <a:r>
              <a:rPr sz="2800"/>
              <a:t>DOC Valledolmo Contea Di Sclafani Sicilia</a:t>
            </a:r>
            <a:endParaRPr sz="2800"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100% Catarratto  </a:t>
            </a:r>
            <a:r>
              <a:rPr sz="2400"/>
              <a:t>”ka-tar-rah-tow”</a:t>
            </a:r>
            <a:endParaRPr sz="2400"/>
          </a:p>
          <a:p>
            <a:pPr lvl="1"/>
            <a:r>
              <a:t>Med body, low tannin, medium acidity    </a:t>
            </a:r>
          </a:p>
          <a:p>
            <a:pPr lvl="1"/>
            <a:r>
              <a:t>1-3 year cellar</a:t>
            </a:r>
          </a:p>
          <a:p>
            <a:pPr lvl="1"/>
            <a:r>
              <a:t>lemon, apple, peach, floral, honey</a:t>
            </a:r>
          </a:p>
          <a:p>
            <a:pPr/>
            <a:r>
              <a:t>Producer: </a:t>
            </a:r>
            <a:r>
              <a:rPr sz="2800"/>
              <a:t>Castellucci Miano, Valle Dolmo,        central mountains, SE of Palermo</a:t>
            </a:r>
            <a:endParaRPr sz="2800"/>
          </a:p>
          <a:p>
            <a:pPr lvl="1"/>
          </a:p>
          <a:p>
            <a:pPr/>
            <a:r>
              <a:t>Vineyard:  </a:t>
            </a:r>
            <a:r>
              <a:rPr sz="2800"/>
              <a:t>Madonie mountain slopes, 2500 ft, ~ 20 year vines, sand/clay/limestone soil, old style bush vines</a:t>
            </a:r>
            <a:endParaRPr sz="2800"/>
          </a:p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I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Oy8AAB0FAABhNQAAkx0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677785" y="831215"/>
            <a:ext cx="999490" cy="39763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1"/>
          <p:cNvSpPr txBox="1">
            <a:extLst>
              <a:ext uri="smNativeData">
                <pr:smNativeData xmlns:pr="smNativeData" val="SMDATA_13_WfzhYRMAAAAlAAAAEgAAAA8BAAAAkAAAAEgAAACQAAAASAAAAAAAAAAA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8AAAAAQAAAAMAAAAAAAAAAAAAAAA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NwIAAD/fwAA/38AAAAAAAAJAAAABAAAACAgIC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CRDgAAgxYAAA0pAAD9IQAAEAAAACYAAAAIAAAA//////////8="/>
              </a:ext>
            </a:extLst>
          </p:cNvSpPr>
          <p:nvPr/>
        </p:nvSpPr>
        <p:spPr>
          <a:xfrm>
            <a:off x="2367915" y="3659505"/>
            <a:ext cx="4305300" cy="186563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>
              <a:defRPr sz="2800"/>
            </a:pPr>
          </a:p>
          <a:p>
            <a:pPr>
              <a:defRPr sz="2800"/>
            </a:pPr>
            <a:r>
              <a:t>Brian &amp; Jenni:  Citrus, clean, crisp, tongue tingling, little aftertaste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RxXQk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Sicily DOCs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I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gAAAALoJAACeNwAAwSM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1581150"/>
            <a:ext cx="8959850" cy="42310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1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hFQAACQsAAKogAAD5DgAAECAAACYAAAAIAAAA//////////8="/>
              </a:ext>
            </a:extLst>
          </p:cNvSpPr>
          <p:nvPr/>
        </p:nvSpPr>
        <p:spPr>
          <a:xfrm>
            <a:off x="3515995" y="1793875"/>
            <a:ext cx="179387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#4    #3</a:t>
            </a:r>
          </a:p>
        </p:txBody>
      </p:sp>
      <p:sp>
        <p:nvSpPr>
          <p:cNvPr id="5" name="Textbox2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MAG0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CwAAwSMAAIMWAACxJwAAECAAACYAAAAIAAAA//////////8="/>
              </a:ext>
            </a:extLst>
          </p:cNvSpPr>
          <p:nvPr/>
        </p:nvSpPr>
        <p:spPr>
          <a:xfrm>
            <a:off x="1937385" y="5812155"/>
            <a:ext cx="172212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/>
            </a:pPr>
            <a:r>
              <a:t>#2  </a:t>
            </a:r>
            <a:r>
              <a:rPr>
                <a:solidFill>
                  <a:srgbClr val="999999"/>
                </a:solidFill>
              </a:rPr>
              <a:t>#5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6" name="Line1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2FwAAIA4AALEcAAChFQAAEAAAACYAAAAIAAAA//////////8="/>
              </a:ext>
            </a:extLst>
          </p:cNvSpPr>
          <p:nvPr/>
        </p:nvSpPr>
        <p:spPr>
          <a:xfrm>
            <a:off x="3895090" y="2296160"/>
            <a:ext cx="768985" cy="121983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7" name="Line2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F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iHQAAkQ4AAAQeAAChFQAAEAAAACYAAAAIAAAA//////////8="/>
              </a:ext>
            </a:extLst>
          </p:cNvSpPr>
          <p:nvPr/>
        </p:nvSpPr>
        <p:spPr>
          <a:xfrm>
            <a:off x="4735830" y="2367915"/>
            <a:ext cx="143510" cy="11480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8" name="Line3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5ao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VEAAA5h4AAEcYAACjJAAAEAAAACYAAAAIAAAA//////////8="/>
              </a:ext>
            </a:extLst>
          </p:cNvSpPr>
          <p:nvPr/>
        </p:nvSpPr>
        <p:spPr>
          <a:xfrm flipV="1">
            <a:off x="2654935" y="5022850"/>
            <a:ext cx="1291590" cy="9328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9" name="Textbox3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TgkAAMYQAAA+DQAAECAAACYAAAAIAAAA//////////8="/>
              </a:ext>
            </a:extLst>
          </p:cNvSpPr>
          <p:nvPr/>
        </p:nvSpPr>
        <p:spPr>
          <a:xfrm>
            <a:off x="1793875" y="1512570"/>
            <a:ext cx="93281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#1</a:t>
            </a:r>
          </a:p>
        </p:txBody>
      </p:sp>
      <p:sp>
        <p:nvSpPr>
          <p:cNvPr id="10" name="Textbox4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E2Usel/ygbAAAAAAAAAwL8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TAQAAFBoAABAHAAAEHgAAECAAACYAAAAIAAAA//////////8="/>
              </a:ext>
            </a:extLst>
          </p:cNvSpPr>
          <p:nvPr/>
        </p:nvSpPr>
        <p:spPr>
          <a:xfrm>
            <a:off x="215265" y="4239260"/>
            <a:ext cx="93281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#6</a:t>
            </a:r>
          </a:p>
        </p:txBody>
      </p:sp>
      <p:sp>
        <p:nvSpPr>
          <p:cNvPr id="11" name="Line4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vDQAAzQwAAKgRAAChFQAAEAAAACYAAAAIAAAA//////////8="/>
              </a:ext>
            </a:extLst>
          </p:cNvSpPr>
          <p:nvPr/>
        </p:nvSpPr>
        <p:spPr>
          <a:xfrm>
            <a:off x="2224405" y="2080895"/>
            <a:ext cx="645795" cy="14351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2" name="Line5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0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BQAAEhYAACcKAADtGgAAEAAAACYAAAAIAAAA//////////8="/>
              </a:ext>
            </a:extLst>
          </p:cNvSpPr>
          <p:nvPr/>
        </p:nvSpPr>
        <p:spPr>
          <a:xfrm flipV="1">
            <a:off x="861060" y="3587750"/>
            <a:ext cx="789305" cy="78930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#2 Valle dell Acate Grillo Zagra 2019</a:t>
            </a:r>
          </a:p>
          <a:p>
            <a:pPr>
              <a:defRPr sz="2800"/>
            </a:pPr>
            <a:r>
              <a:t>DOC Sicilia 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100% Grillo  </a:t>
            </a:r>
            <a:r>
              <a:rPr sz="2800"/>
              <a:t>“gree-lo”</a:t>
            </a:r>
            <a:endParaRPr sz="2800"/>
          </a:p>
          <a:p>
            <a:pPr lvl="1"/>
            <a:r>
              <a:t>Med body, low tannin, med-hi acidity, dry</a:t>
            </a:r>
          </a:p>
          <a:p>
            <a:pPr lvl="1"/>
            <a:r>
              <a:t>floral/herbal aroma, straw yellow      </a:t>
            </a:r>
          </a:p>
          <a:p>
            <a:pPr lvl="1"/>
            <a:r>
              <a:t>grapefruit, citrus, thyme, mineral</a:t>
            </a:r>
          </a:p>
          <a:p>
            <a:pPr lvl="1"/>
            <a:r>
              <a:t>Fuller, funkier Pinot Grigio</a:t>
            </a:r>
          </a:p>
          <a:p>
            <a:pPr lvl="1"/>
          </a:p>
          <a:p>
            <a:pPr/>
            <a:r>
              <a:t>Producer: Valle dell Acate, SE Sicily, </a:t>
            </a:r>
            <a:r>
              <a:rPr sz="1600"/>
              <a:t>                        Contrada Biddine Sopranae, Sottana</a:t>
            </a:r>
            <a:endParaRPr sz="1600"/>
          </a:p>
          <a:p>
            <a:pPr lvl="1"/>
            <a:r>
              <a:t>Zagra = white blossom</a:t>
            </a:r>
          </a:p>
          <a:p>
            <a:pPr lvl="1"/>
          </a:p>
          <a:p>
            <a:pPr/>
            <a:r>
              <a:t>Vineyard:  Yellow soil, sandy-clay light soil</a:t>
            </a:r>
          </a:p>
          <a:p>
            <a:pPr/>
          </a:p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vbmljDAAAABAAAACz6ZGvxNXdP8A7RB6rQCI/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3S0AAJYIAABLNgAAoy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455535" y="1395730"/>
            <a:ext cx="1370330" cy="45599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#2 Valle dell Acate Grillo Zagra 2019</a:t>
            </a:r>
          </a:p>
          <a:p>
            <a:pPr>
              <a:defRPr sz="2800"/>
            </a:pPr>
            <a:r>
              <a:t>DOC Sicilia 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100% Grillo  </a:t>
            </a:r>
            <a:r>
              <a:rPr sz="2800"/>
              <a:t>“gree-lo”</a:t>
            </a:r>
            <a:endParaRPr sz="2800"/>
          </a:p>
          <a:p>
            <a:pPr lvl="1"/>
            <a:r>
              <a:t>Med body, low tannin, med-hi acidity, dry</a:t>
            </a:r>
          </a:p>
          <a:p>
            <a:pPr lvl="1"/>
            <a:r>
              <a:t>floral/herbal aroma, straw yellow      </a:t>
            </a:r>
          </a:p>
          <a:p>
            <a:pPr lvl="1"/>
            <a:r>
              <a:t>grapefruit, citrus, thyme, mineral</a:t>
            </a:r>
          </a:p>
          <a:p>
            <a:pPr lvl="1"/>
            <a:r>
              <a:t>Funkier Pinot Grigio</a:t>
            </a:r>
          </a:p>
          <a:p>
            <a:pPr lvl="1"/>
          </a:p>
          <a:p>
            <a:pPr/>
            <a:r>
              <a:t>Producer: Valle dell Acate, SE Sicily, </a:t>
            </a:r>
            <a:r>
              <a:rPr sz="1600"/>
              <a:t>                        Contrada Biddine Sopranae, Sottana</a:t>
            </a:r>
            <a:endParaRPr sz="1600"/>
          </a:p>
          <a:p>
            <a:pPr lvl="1"/>
            <a:r>
              <a:t>Zagra = white blossom</a:t>
            </a:r>
          </a:p>
          <a:p>
            <a:pPr lvl="1"/>
          </a:p>
          <a:p>
            <a:pPr/>
            <a:r>
              <a:t>Vineyard:  Yellow soil, sandy-clay light soil</a:t>
            </a:r>
          </a:p>
          <a:p>
            <a:pPr/>
          </a:p>
          <a:p>
            <a:pPr/>
          </a:p>
        </p:txBody>
      </p:sp>
      <p:sp>
        <p:nvSpPr>
          <p:cNvPr id="4" name="Textbox1"/>
          <p:cNvSpPr txBox="1">
            <a:extLst>
              <a:ext uri="smNativeData">
                <pr:smNativeData xmlns:pr="smNativeData" val="SMDATA_13_WfzhYRMAAAAlAAAAEgAAAA8BAAAAkAAAAEgAAACQAAAASAAAAAAAAAAA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8AAAAAQAAAAMAAAAAAAAAAAAAAAA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NwIAAD/fwAA/38AAAAAAAAJAAAABAAAADtVPFU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TAQAAmhkAAOYeAAAUJQAAEAAAACYAAAAIAAAA//////////8="/>
              </a:ext>
            </a:extLst>
          </p:cNvSpPr>
          <p:nvPr/>
        </p:nvSpPr>
        <p:spPr>
          <a:xfrm>
            <a:off x="215265" y="4161790"/>
            <a:ext cx="4807585" cy="186563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>
              <a:defRPr sz="2800"/>
            </a:pPr>
          </a:p>
          <a:p>
            <a:pPr>
              <a:defRPr sz="2800"/>
            </a:pPr>
            <a:r>
              <a:t>Brian &amp; Jenni:  Dry, minerally, fuller Pinot Grigio</a:t>
            </a:r>
          </a:p>
        </p:txBody>
      </p:sp>
      <p:pic>
        <p:nvPicPr>
          <p:cNvPr id="5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7RoAABQJAADSNQAAKRkAAA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377055" y="1475740"/>
            <a:ext cx="4371975" cy="26142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Mt Etna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goAAHA1AABGJgAAEAAAACYAAAAIAAAAAQAAAAAAAAA="/>
              </a:ext>
            </a:extLst>
          </p:cNvSpPr>
          <p:nvPr>
            <p:ph type="body" idx="1"/>
          </p:nvPr>
        </p:nvSpPr>
        <p:spPr>
          <a:xfrm>
            <a:off x="457200" y="1695450"/>
            <a:ext cx="8229600" cy="4526280"/>
          </a:xfrm>
        </p:spPr>
        <p:txBody>
          <a:bodyPr/>
          <a:lstStyle/>
          <a:p>
            <a:pPr/>
            <a:r>
              <a:t>11,000 ft active volcano on east coast</a:t>
            </a:r>
          </a:p>
          <a:p>
            <a:pPr/>
            <a:r>
              <a:t>1669 most destructive eruption</a:t>
            </a:r>
          </a:p>
          <a:p>
            <a:pPr/>
            <a:r>
              <a:t>Many since but mostly summit (big boom little lava flow vs flank (lava spills) eruptions.   </a:t>
            </a:r>
          </a:p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gBQ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2wQAAMIYAACxHAAAnCg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9305" y="4024630"/>
            <a:ext cx="3874770" cy="25768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2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hOmFj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BB4AALgYAACDNQAAtSc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879340" y="4018280"/>
            <a:ext cx="3819525" cy="24364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RxXQk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Sicily DOCs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I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gAAAALoJAACeNwAAwSM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1581150"/>
            <a:ext cx="8959850" cy="42310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1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hFQAACQsAAKogAAD5DgAAECAAACYAAAAIAAAA//////////8="/>
              </a:ext>
            </a:extLst>
          </p:cNvSpPr>
          <p:nvPr/>
        </p:nvSpPr>
        <p:spPr>
          <a:xfrm>
            <a:off x="3515995" y="1793875"/>
            <a:ext cx="179387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/>
            </a:pPr>
            <a:r>
              <a:t>#4    #3</a:t>
            </a:r>
          </a:p>
        </p:txBody>
      </p:sp>
      <p:sp>
        <p:nvSpPr>
          <p:cNvPr id="5" name="Textbox2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MAG0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CwAAwSMAAIMWAACxJwAAECAAACYAAAAIAAAA//////////8="/>
              </a:ext>
            </a:extLst>
          </p:cNvSpPr>
          <p:nvPr/>
        </p:nvSpPr>
        <p:spPr>
          <a:xfrm>
            <a:off x="1937385" y="5812155"/>
            <a:ext cx="172212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#2  #5</a:t>
            </a:r>
          </a:p>
        </p:txBody>
      </p:sp>
      <p:sp>
        <p:nvSpPr>
          <p:cNvPr id="6" name="Line1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2FwAAIA4AALEcAAChFQAAEAAAACYAAAAIAAAA//////////8="/>
              </a:ext>
            </a:extLst>
          </p:cNvSpPr>
          <p:nvPr/>
        </p:nvSpPr>
        <p:spPr>
          <a:xfrm>
            <a:off x="3895090" y="2296160"/>
            <a:ext cx="768985" cy="121983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7" name="Line2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F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iHQAAkQ4AAAQeAAChFQAAEAAAACYAAAAIAAAA//////////8="/>
              </a:ext>
            </a:extLst>
          </p:cNvSpPr>
          <p:nvPr/>
        </p:nvSpPr>
        <p:spPr>
          <a:xfrm>
            <a:off x="4735830" y="2367915"/>
            <a:ext cx="143510" cy="11480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8" name="Line3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5ao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VEAAA5h4AAEcYAACjJAAAEAAAACYAAAAIAAAA//////////8="/>
              </a:ext>
            </a:extLst>
          </p:cNvSpPr>
          <p:nvPr/>
        </p:nvSpPr>
        <p:spPr>
          <a:xfrm flipV="1">
            <a:off x="2654935" y="5022850"/>
            <a:ext cx="1291590" cy="9328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9" name="Textbox3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TgkAAMYQAAA+DQAAECAAACYAAAAIAAAA//////////8="/>
              </a:ext>
            </a:extLst>
          </p:cNvSpPr>
          <p:nvPr/>
        </p:nvSpPr>
        <p:spPr>
          <a:xfrm>
            <a:off x="1793875" y="1512570"/>
            <a:ext cx="93281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#1</a:t>
            </a:r>
          </a:p>
        </p:txBody>
      </p:sp>
      <p:sp>
        <p:nvSpPr>
          <p:cNvPr id="10" name="Textbox4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E2Usel/ygbAAAAAAAAAwL8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TAQAAFBoAABAHAAAEHgAAECAAACYAAAAIAAAA//////////8="/>
              </a:ext>
            </a:extLst>
          </p:cNvSpPr>
          <p:nvPr/>
        </p:nvSpPr>
        <p:spPr>
          <a:xfrm>
            <a:off x="215265" y="4239260"/>
            <a:ext cx="93281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#6</a:t>
            </a:r>
          </a:p>
        </p:txBody>
      </p:sp>
      <p:sp>
        <p:nvSpPr>
          <p:cNvPr id="11" name="Line4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vDQAAzQwAAKgRAAChFQAAEAAAACYAAAAIAAAA//////////8="/>
              </a:ext>
            </a:extLst>
          </p:cNvSpPr>
          <p:nvPr/>
        </p:nvSpPr>
        <p:spPr>
          <a:xfrm>
            <a:off x="2224405" y="2080895"/>
            <a:ext cx="645795" cy="14351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2" name="Line5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0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BQAAEhYAACcKAADtGgAAEAAAACYAAAAIAAAA//////////8="/>
              </a:ext>
            </a:extLst>
          </p:cNvSpPr>
          <p:nvPr/>
        </p:nvSpPr>
        <p:spPr>
          <a:xfrm flipV="1">
            <a:off x="861060" y="3587750"/>
            <a:ext cx="789305" cy="78930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#3  Alta Mora Etna Bianco 2018</a:t>
            </a:r>
          </a:p>
          <a:p>
            <a:pPr>
              <a:defRPr sz="2800"/>
            </a:pPr>
            <a:r>
              <a:t>DOC Etna Bianco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AAAAACYAAAAIAAAAfXD///////8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100% Carricante   “Kar-ree-kan-tae”</a:t>
            </a:r>
          </a:p>
          <a:p>
            <a:pPr lvl="1"/>
            <a:r>
              <a:t>Historically known for high yields  </a:t>
            </a:r>
          </a:p>
          <a:p>
            <a:pPr lvl="1"/>
            <a:r>
              <a:t>Unique to Mt Etna </a:t>
            </a:r>
          </a:p>
          <a:p>
            <a:pPr lvl="1"/>
            <a:r>
              <a:t>Bright yellow, citrus, apple, white flower, </a:t>
            </a:r>
          </a:p>
          <a:p>
            <a:pPr lvl="1"/>
            <a:r>
              <a:t>spicy, rich, slate,  herbal finish, acidic</a:t>
            </a:r>
          </a:p>
          <a:p>
            <a:pPr lvl="1"/>
            <a:r>
              <a:t>Sauvignon Blanc like</a:t>
            </a:r>
          </a:p>
          <a:p>
            <a:pPr lvl="1"/>
          </a:p>
          <a:p>
            <a:pPr/>
            <a:r>
              <a:t>Producer: Cusumano Bros, 2013</a:t>
            </a:r>
          </a:p>
          <a:p>
            <a:pPr lvl="1"/>
            <a:r>
              <a:t>20 deg C fermentaion in SS tanks</a:t>
            </a:r>
          </a:p>
          <a:p>
            <a:pPr lvl="1"/>
            <a:r>
              <a:t>On lees for 4 months</a:t>
            </a:r>
          </a:p>
          <a:p>
            <a:pPr lvl="1"/>
          </a:p>
          <a:p>
            <a:pPr/>
            <a:r>
              <a:t>Vineyard:  N slopes Mt Etna at 4000 ft</a:t>
            </a:r>
          </a:p>
          <a:p>
            <a:pPr/>
          </a:p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vbmlj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Ky4AAPIKAABpNQAAGi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505065" y="1779270"/>
            <a:ext cx="1177290" cy="40894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#3  Alta Mora Etna Bianco 2018</a:t>
            </a:r>
          </a:p>
          <a:p>
            <a:pPr>
              <a:defRPr sz="2800"/>
            </a:pPr>
            <a:r>
              <a:t>DOC Etna Bianco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100% Carricante   “Kar-ree-kan-tae”</a:t>
            </a:r>
          </a:p>
          <a:p>
            <a:pPr lvl="1"/>
            <a:r>
              <a:t>Historically known for high yields  </a:t>
            </a:r>
          </a:p>
          <a:p>
            <a:pPr lvl="1"/>
            <a:r>
              <a:t>Unique to Mt Etna </a:t>
            </a:r>
          </a:p>
          <a:p>
            <a:pPr lvl="1"/>
            <a:r>
              <a:t>Bright yellow, citrus, apple, white flower, </a:t>
            </a:r>
          </a:p>
          <a:p>
            <a:pPr lvl="1"/>
            <a:r>
              <a:t>spicy, rich, slate,  herbal finish, acidic</a:t>
            </a:r>
          </a:p>
          <a:p>
            <a:pPr lvl="1"/>
            <a:r>
              <a:t>Sauvignon Blanc like</a:t>
            </a:r>
          </a:p>
          <a:p>
            <a:pPr lvl="1"/>
          </a:p>
          <a:p>
            <a:pPr/>
            <a:r>
              <a:t>Producer: Cusumano Bros, 2013</a:t>
            </a:r>
          </a:p>
          <a:p>
            <a:pPr lvl="1"/>
          </a:p>
          <a:p>
            <a:pPr/>
            <a:r>
              <a:t>Vineyard:  N slopes Mt Etna at 4000 ft</a:t>
            </a:r>
          </a:p>
          <a:p>
            <a:pPr/>
          </a:p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vbmlj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Ky4AAPIKAABpNQAAGi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505065" y="1779270"/>
            <a:ext cx="1177290" cy="4089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1"/>
          <p:cNvSpPr txBox="1">
            <a:extLst>
              <a:ext uri="smNativeData">
                <pr:smNativeData xmlns:pr="smNativeData" val="SMDATA_13_WfzhYRMAAAAlAAAAEgAAAA8BAAAAkAAAAEgAAACQAAAASAAAAAAAAAAA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8AAAAAQAAAAMAAAAAAAAAAAAAAAA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AJCwAAuBgAAEIrAADYJgAAEAAAACYAAAAIAAAA//////////8="/>
              </a:ext>
            </a:extLst>
          </p:cNvSpPr>
          <p:nvPr/>
        </p:nvSpPr>
        <p:spPr>
          <a:xfrm>
            <a:off x="1793875" y="4018280"/>
            <a:ext cx="5238115" cy="229616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>
              <a:defRPr sz="2800"/>
            </a:pPr>
          </a:p>
          <a:p>
            <a:pPr>
              <a:defRPr sz="2800"/>
            </a:pPr>
            <a:r>
              <a:t>Brian &amp; Jenni:  Complex, citrus floral nose, grassy, mineral, tongue tickler, lingers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#4 Tenuta delle Terre Nere, Etna Rosso</a:t>
            </a:r>
          </a:p>
          <a:p>
            <a:pPr>
              <a:defRPr sz="2800"/>
            </a:pPr>
            <a:r>
              <a:t>DOC 2019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sz="2800"/>
            </a:pPr>
            <a:r>
              <a:t>95% Nerello Mascalese, 5% Nerello Cappuccio</a:t>
            </a:r>
          </a:p>
          <a:p>
            <a:pPr lvl="1"/>
            <a:r>
              <a:t>“nair-rello mask-ah-lay-zay, cap-poo-cho”</a:t>
            </a:r>
          </a:p>
          <a:p>
            <a:pPr lvl="1">
              <a:defRPr sz="2400"/>
            </a:pPr>
            <a:r>
              <a:t>medium body/tannin/acidic</a:t>
            </a:r>
          </a:p>
          <a:p>
            <a:pPr lvl="1">
              <a:defRPr sz="2400"/>
            </a:pPr>
            <a:r>
              <a:t>Red fruit, floral, dried herbs, earthy  </a:t>
            </a:r>
          </a:p>
          <a:p>
            <a:pPr lvl="1">
              <a:defRPr sz="2400"/>
            </a:pPr>
            <a:r>
              <a:t>Pinot Noir like with more body</a:t>
            </a:r>
          </a:p>
          <a:p>
            <a:pPr lvl="1">
              <a:defRPr sz="2400"/>
            </a:pPr>
            <a:r>
              <a:t>Cappuccio adds acidity &amp; aroma</a:t>
            </a:r>
          </a:p>
          <a:p>
            <a:pPr lvl="1">
              <a:defRPr sz="2400"/>
            </a:pPr>
            <a:r>
              <a:t>One year French oak</a:t>
            </a:r>
          </a:p>
          <a:p>
            <a:pPr>
              <a:defRPr sz="2800"/>
            </a:pPr>
            <a:r>
              <a:t>Producer: Tenuta delle Terre Nere, Randazzo</a:t>
            </a:r>
          </a:p>
          <a:p>
            <a:pPr lvl="1">
              <a:defRPr sz="2400"/>
            </a:pPr>
            <a:r>
              <a:t>several levels of Etna Rosso</a:t>
            </a:r>
          </a:p>
          <a:p>
            <a:pPr lvl="1">
              <a:defRPr sz="2400"/>
            </a:pPr>
            <a:r>
              <a:t>66 acres in production</a:t>
            </a:r>
          </a:p>
          <a:p>
            <a:pPr lvl="1"/>
          </a:p>
          <a:p>
            <a:pPr/>
            <a:r>
              <a:rPr sz="2800"/>
              <a:t>Vineyard: </a:t>
            </a:r>
            <a:r>
              <a:t> </a:t>
            </a:r>
            <a:r>
              <a:rPr sz="2800"/>
              <a:t>N slopes Mt Etna at 4000 ft,             younger vines 5-50 yrs</a:t>
            </a:r>
            <a:endParaRPr sz="2800"/>
          </a:p>
          <a:p>
            <a:pPr/>
          </a:p>
          <a:p>
            <a:pPr/>
          </a:p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L46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Oy8AALYJAAALNwAALi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677785" y="1578610"/>
            <a:ext cx="1270000" cy="44653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#4 Tenuta delle Terre Nere, Etna Rosso</a:t>
            </a:r>
          </a:p>
          <a:p>
            <a:pPr>
              <a:defRPr sz="2800"/>
            </a:pPr>
            <a:r>
              <a:t>DOC 2019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sz="2800"/>
            </a:pPr>
            <a:r>
              <a:t>95% Nerello Mascalese, 5% Nerello Cappuccio</a:t>
            </a:r>
          </a:p>
          <a:p>
            <a:pPr lvl="1"/>
            <a:r>
              <a:t>“nair-rello mask-ah-lay-zay, cap-poo-cho”</a:t>
            </a:r>
          </a:p>
          <a:p>
            <a:pPr lvl="1">
              <a:defRPr sz="2400"/>
            </a:pPr>
            <a:r>
              <a:t>medium body/tannin/acidic</a:t>
            </a:r>
          </a:p>
          <a:p>
            <a:pPr lvl="1">
              <a:defRPr sz="2400"/>
            </a:pPr>
            <a:r>
              <a:t>Red fruit, floral, dried herbs, earthy  </a:t>
            </a:r>
          </a:p>
          <a:p>
            <a:pPr lvl="1">
              <a:defRPr sz="2400"/>
            </a:pPr>
            <a:r>
              <a:t>Pinot Noir like</a:t>
            </a:r>
          </a:p>
          <a:p>
            <a:pPr lvl="1">
              <a:defRPr sz="2400"/>
            </a:pPr>
            <a:r>
              <a:t>Cappuccio adds acidity &amp; aroma</a:t>
            </a:r>
          </a:p>
          <a:p>
            <a:pPr lvl="1">
              <a:defRPr sz="2400"/>
            </a:pPr>
            <a:r>
              <a:t>One year French oak</a:t>
            </a:r>
          </a:p>
          <a:p>
            <a:pPr>
              <a:defRPr sz="2800"/>
            </a:pPr>
            <a:r>
              <a:t>Producer: Tenuta delle Terre Nere, Randazzo</a:t>
            </a:r>
          </a:p>
          <a:p>
            <a:pPr lvl="1">
              <a:defRPr sz="2400"/>
            </a:pPr>
            <a:r>
              <a:t>several levels of Etna Rosso</a:t>
            </a:r>
          </a:p>
          <a:p>
            <a:pPr lvl="1">
              <a:defRPr sz="2400"/>
            </a:pPr>
            <a:r>
              <a:t>66 acres in production</a:t>
            </a:r>
          </a:p>
          <a:p>
            <a:pPr lvl="1"/>
          </a:p>
          <a:p>
            <a:pPr/>
            <a:r>
              <a:rPr sz="2800"/>
              <a:t>Vineyard: </a:t>
            </a:r>
            <a:r>
              <a:t> </a:t>
            </a:r>
            <a:r>
              <a:rPr sz="2800"/>
              <a:t>N slopes Mt Etna at 4000 ft,             younger vines 5-50 yrs</a:t>
            </a:r>
            <a:endParaRPr sz="2800"/>
          </a:p>
          <a:p>
            <a:pPr/>
          </a:p>
          <a:p>
            <a:pPr/>
          </a:p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L46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Oy8AALYJAAALNwAALi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677785" y="1578610"/>
            <a:ext cx="1270000" cy="44653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1"/>
          <p:cNvSpPr txBox="1">
            <a:extLst>
              <a:ext uri="smNativeData">
                <pr:smNativeData xmlns:pr="smNativeData" val="SMDATA_13_WfzhYRMAAAAlAAAAEgAAAA8BAAAAkAAAAEgAAACQAAAASAAAAAAAAAAA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8AAAAAQAAAAMAAAAAAAAAAAAAAAA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NwIAAD/fwAA/38AAAAAAAAJAAAABAAAAEgb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AJCwAAuBgAAJwoAAAyJAAAEAAAACYAAAAIAAAA//////////8="/>
              </a:ext>
            </a:extLst>
          </p:cNvSpPr>
          <p:nvPr/>
        </p:nvSpPr>
        <p:spPr>
          <a:xfrm>
            <a:off x="1793875" y="4018280"/>
            <a:ext cx="4807585" cy="186563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>
              <a:defRPr sz="2800"/>
            </a:pPr>
          </a:p>
          <a:p>
            <a:pPr>
              <a:defRPr sz="2800"/>
            </a:pPr>
            <a:r>
              <a:t>Brian &amp; Jenni: Cherry chocolate nose, not fruity, tannin, long mineral finish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9uaWM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Why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9uaWM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Educational Op prior to AWS National Tasting</a:t>
            </a:r>
          </a:p>
          <a:p>
            <a:pPr/>
            <a:r>
              <a:t>Not in our archives</a:t>
            </a:r>
          </a:p>
          <a:p>
            <a:pPr/>
            <a:r>
              <a:t>Ancestry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RxXQk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Sicily DOCs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I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gAAAALoJAACeNwAAwSM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1581150"/>
            <a:ext cx="8959850" cy="42310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1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hFQAACQsAAKogAAD5DgAAECAAACYAAAAIAAAA//////////8="/>
              </a:ext>
            </a:extLst>
          </p:cNvSpPr>
          <p:nvPr/>
        </p:nvSpPr>
        <p:spPr>
          <a:xfrm>
            <a:off x="3515995" y="1793875"/>
            <a:ext cx="179387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#4    #3</a:t>
            </a:r>
          </a:p>
        </p:txBody>
      </p:sp>
      <p:sp>
        <p:nvSpPr>
          <p:cNvPr id="5" name="Textbox2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MAG0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CwAAwSMAAIMWAACxJwAAECAAACYAAAAIAAAA//////////8="/>
              </a:ext>
            </a:extLst>
          </p:cNvSpPr>
          <p:nvPr/>
        </p:nvSpPr>
        <p:spPr>
          <a:xfrm>
            <a:off x="1937385" y="5812155"/>
            <a:ext cx="172212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/>
            </a:pPr>
            <a:r>
              <a:rPr>
                <a:solidFill>
                  <a:srgbClr val="999999"/>
                </a:solidFill>
              </a:rPr>
              <a:t>#2</a:t>
            </a:r>
            <a:r>
              <a:t>  #5</a:t>
            </a:r>
          </a:p>
        </p:txBody>
      </p:sp>
      <p:sp>
        <p:nvSpPr>
          <p:cNvPr id="6" name="Line1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2FwAAIA4AALEcAAChFQAAEAAAACYAAAAIAAAA//////////8="/>
              </a:ext>
            </a:extLst>
          </p:cNvSpPr>
          <p:nvPr/>
        </p:nvSpPr>
        <p:spPr>
          <a:xfrm>
            <a:off x="3895090" y="2296160"/>
            <a:ext cx="768985" cy="121983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7" name="Line2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F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iHQAAkQ4AAAQeAAChFQAAEAAAACYAAAAIAAAA//////////8="/>
              </a:ext>
            </a:extLst>
          </p:cNvSpPr>
          <p:nvPr/>
        </p:nvSpPr>
        <p:spPr>
          <a:xfrm>
            <a:off x="4735830" y="2367915"/>
            <a:ext cx="143510" cy="11480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8" name="Line3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5ao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VEAAA5h4AAEcYAACjJAAAEAAAACYAAAAIAAAA//////////8="/>
              </a:ext>
            </a:extLst>
          </p:cNvSpPr>
          <p:nvPr/>
        </p:nvSpPr>
        <p:spPr>
          <a:xfrm flipV="1">
            <a:off x="2654935" y="5022850"/>
            <a:ext cx="1291590" cy="9328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9" name="Textbox3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TgkAAMYQAAA+DQAAECAAACYAAAAIAAAA//////////8="/>
              </a:ext>
            </a:extLst>
          </p:cNvSpPr>
          <p:nvPr/>
        </p:nvSpPr>
        <p:spPr>
          <a:xfrm>
            <a:off x="1793875" y="1512570"/>
            <a:ext cx="93281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#1</a:t>
            </a:r>
          </a:p>
        </p:txBody>
      </p:sp>
      <p:sp>
        <p:nvSpPr>
          <p:cNvPr id="10" name="Textbox4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E2Usel/ygbAAAAAAAAAwL8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TAQAAFBoAABAHAAAEHgAAECAAACYAAAAIAAAA//////////8="/>
              </a:ext>
            </a:extLst>
          </p:cNvSpPr>
          <p:nvPr/>
        </p:nvSpPr>
        <p:spPr>
          <a:xfrm>
            <a:off x="215265" y="4239260"/>
            <a:ext cx="93281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#6</a:t>
            </a:r>
          </a:p>
        </p:txBody>
      </p:sp>
      <p:sp>
        <p:nvSpPr>
          <p:cNvPr id="11" name="Line4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vDQAAzQwAAKgRAAChFQAAEAAAACYAAAAIAAAA//////////8="/>
              </a:ext>
            </a:extLst>
          </p:cNvSpPr>
          <p:nvPr/>
        </p:nvSpPr>
        <p:spPr>
          <a:xfrm>
            <a:off x="2224405" y="2080895"/>
            <a:ext cx="645795" cy="14351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2" name="Line5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0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BQAAEhYAACcKAADtGgAAEAAAACYAAAAIAAAA//////////8="/>
              </a:ext>
            </a:extLst>
          </p:cNvSpPr>
          <p:nvPr/>
        </p:nvSpPr>
        <p:spPr>
          <a:xfrm flipV="1">
            <a:off x="861060" y="3587750"/>
            <a:ext cx="789305" cy="78930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#5 Valle dell ‘Acate Il Frappato 2019, </a:t>
            </a:r>
            <a:r>
              <a:rPr sz="2800"/>
              <a:t>DOC Vittoria Frappato Sicilia</a:t>
            </a:r>
            <a:endParaRPr sz="2800"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sz="2800"/>
            </a:pPr>
            <a:r>
              <a:t>100% Frappato “fra-pat-tow”</a:t>
            </a:r>
          </a:p>
          <a:p>
            <a:pPr lvl="1">
              <a:defRPr sz="2400"/>
            </a:pPr>
            <a:r>
              <a:t>Clear ruby red, dry red berries, floral</a:t>
            </a:r>
          </a:p>
          <a:p>
            <a:pPr lvl="1">
              <a:defRPr sz="2400"/>
            </a:pPr>
            <a:r>
              <a:t>Medium light body &amp; acidity, low tannin</a:t>
            </a:r>
          </a:p>
          <a:p>
            <a:pPr lvl="1">
              <a:defRPr sz="2400"/>
            </a:pPr>
            <a:r>
              <a:t>1-3 year cellar</a:t>
            </a:r>
          </a:p>
          <a:p>
            <a:pPr lvl="1">
              <a:defRPr sz="2400"/>
            </a:pPr>
          </a:p>
          <a:p>
            <a:pPr lvl="1"/>
          </a:p>
          <a:p>
            <a:pPr>
              <a:defRPr sz="2800"/>
            </a:pPr>
            <a:r>
              <a:t>Producer: Same as the Grillo</a:t>
            </a:r>
          </a:p>
          <a:p>
            <a:pPr lvl="1"/>
          </a:p>
          <a:p>
            <a:pPr>
              <a:defRPr sz="2800"/>
            </a:pPr>
          </a:p>
          <a:p>
            <a:pPr>
              <a:defRPr sz="2800"/>
            </a:pPr>
          </a:p>
          <a:p>
            <a:pPr>
              <a:defRPr sz="2800"/>
            </a:pPr>
            <a:r>
              <a:t>Vineyard:  300 ft hills, black soil white pebbles</a:t>
            </a:r>
          </a:p>
          <a:p>
            <a:pPr/>
          </a:p>
          <a:p>
            <a:pPr/>
          </a:p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DXGKFtlzYrQAAAAAAAAPA/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ki8AAEcKAABLNgAA3yI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733030" y="1670685"/>
            <a:ext cx="1092835" cy="39979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#5 Valle dell ‘Acate Il Frappato 2019, </a:t>
            </a:r>
            <a:r>
              <a:rPr sz="2800"/>
              <a:t>DOC Vittoria Frappato Sicilia</a:t>
            </a:r>
            <a:endParaRPr sz="2800"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sz="2800"/>
            </a:pPr>
            <a:r>
              <a:t>100% Frappato “fra-pat-tow”</a:t>
            </a:r>
          </a:p>
          <a:p>
            <a:pPr lvl="1">
              <a:defRPr sz="2400"/>
            </a:pPr>
            <a:r>
              <a:t>Clear ruby red, dry red berries, floral</a:t>
            </a:r>
          </a:p>
          <a:p>
            <a:pPr lvl="1">
              <a:defRPr sz="2400"/>
            </a:pPr>
            <a:r>
              <a:t>Medium light body &amp; acidity, low tannin</a:t>
            </a:r>
          </a:p>
          <a:p>
            <a:pPr lvl="1">
              <a:defRPr sz="2400"/>
            </a:pPr>
            <a:r>
              <a:t>1-3 year cellar</a:t>
            </a:r>
          </a:p>
          <a:p>
            <a:pPr lvl="1">
              <a:defRPr sz="2400"/>
            </a:pPr>
          </a:p>
          <a:p>
            <a:pPr lvl="1"/>
          </a:p>
          <a:p>
            <a:pPr>
              <a:defRPr sz="2800"/>
            </a:pPr>
            <a:r>
              <a:t>Producer: Same as the Grillo</a:t>
            </a:r>
          </a:p>
          <a:p>
            <a:pPr lvl="1"/>
          </a:p>
          <a:p>
            <a:pPr>
              <a:defRPr sz="2800"/>
            </a:pPr>
          </a:p>
          <a:p>
            <a:pPr>
              <a:defRPr sz="2800"/>
            </a:pPr>
          </a:p>
          <a:p>
            <a:pPr>
              <a:defRPr sz="2800"/>
            </a:pPr>
            <a:r>
              <a:t>Vineyard:  300 ft hills, black soil white pebbles</a:t>
            </a:r>
          </a:p>
          <a:p>
            <a:pPr/>
          </a:p>
          <a:p>
            <a:pPr/>
          </a:p>
          <a:p>
            <a:pPr/>
          </a:p>
        </p:txBody>
      </p:sp>
      <p:sp>
        <p:nvSpPr>
          <p:cNvPr id="4" name="Textbox1"/>
          <p:cNvSpPr txBox="1">
            <a:extLst>
              <a:ext uri="smNativeData">
                <pr:smNativeData xmlns:pr="smNativeData" val="SMDATA_13_WfzhYRMAAAAlAAAAEgAAAA8BAAAAkAAAAEgAAACQAAAASAAAAAAAAAAA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8AAAAAQAAAAMAAAAAAAAAAAAAAAA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AXAwAA1hcAAKogAABQIwAAEAAAACYAAAAIAAAA//////////8="/>
              </a:ext>
            </a:extLst>
          </p:cNvSpPr>
          <p:nvPr/>
        </p:nvSpPr>
        <p:spPr>
          <a:xfrm>
            <a:off x="502285" y="3874770"/>
            <a:ext cx="4807585" cy="186563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>
              <a:defRPr sz="2800"/>
            </a:pPr>
          </a:p>
          <a:p>
            <a:pPr>
              <a:defRPr sz="2800"/>
            </a:pPr>
            <a:r>
              <a:t>Brian &amp; Jenni:  POMEGRANATE, cherry, nice fruit/acidity balance, mouthfeel</a:t>
            </a:r>
          </a:p>
        </p:txBody>
      </p:sp>
      <p:pic>
        <p:nvPicPr>
          <p:cNvPr id="5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/BYAAI0FAAAWNAAA9BYAAA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736340" y="902335"/>
            <a:ext cx="4730750" cy="28289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2800"/>
            </a:pPr>
            <a:r>
              <a:t>Ancestry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sz="2800"/>
            </a:pPr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My Great Grandfather</a:t>
            </a:r>
          </a:p>
          <a:p>
            <a:pPr>
              <a:defRPr sz="3600"/>
            </a:pPr>
            <a:r>
              <a:t>Attilio Conceto Trojano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QkAAKobAABhDQAAEAAAACYAAAAIAAAA/fD///////8="/>
              </a:ext>
            </a:extLst>
          </p:cNvSpPr>
          <p:nvPr>
            <p:ph type="body" idx="1"/>
          </p:nvPr>
        </p:nvSpPr>
        <p:spPr>
          <a:xfrm>
            <a:off x="457200" y="1534795"/>
            <a:ext cx="4039870" cy="640080"/>
          </a:xfrm>
          <a:noFill/>
          <a:ln>
            <a:noFill/>
          </a:ln>
          <a:effectLst/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IQx13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agQAAOsLAABXHQAA+yMAABAAAAAmAAAACAAAAAGBAAD/////"/>
              </a:ext>
            </a:extLst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>
            <a:off x="717550" y="1937385"/>
            <a:ext cx="4051935" cy="391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SlideText4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FsAAg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HAAAcQkAAHA1AABhDQAAEAAAACYAAAAIAAAAgYAAAAAAAAA="/>
              </a:ext>
            </a:extLst>
          </p:cNvSpPr>
          <p:nvPr>
            <p:ph type="body"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</a:p>
        </p:txBody>
      </p:sp>
      <p:pic>
        <p:nvPicPr>
          <p:cNvPr id="6" name="SlideText3"/>
          <p:cNvPicPr>
            <a:picLocks noGrp="1" noChangeArrowheads="1"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vYTps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3CAAAFgPAAAqMQAAuSMAABAAAAAmAAAACAAAAAGBAAD/////"/>
              </a:ext>
            </a:extLst>
          </p:cNvPicPr>
          <p:nvPr>
            <p:ph type="clipArt" sz="half" idx="4"/>
          </p:nvPr>
        </p:nvPicPr>
        <p:blipFill>
          <a:blip r:embed="rId4"/>
          <a:stretch>
            <a:fillRect/>
          </a:stretch>
        </p:blipFill>
        <p:spPr>
          <a:xfrm>
            <a:off x="5341620" y="2494280"/>
            <a:ext cx="2650490" cy="33127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CAg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QkAAKobAABhDQAAEAAAACYAAAAIAAAAgYAAAAAAAAA="/>
              </a:ext>
            </a:extLst>
          </p:cNvSpPr>
          <p:nvPr>
            <p:ph type="body"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MAZ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XAwAAegsAALUdAADBIwAAEAAAACYAAAAIAAAAAYAAAAAAAAA="/>
              </a:ext>
            </a:extLst>
          </p:cNvSpPr>
          <p:nvPr>
            <p:ph type="body" idx="2"/>
          </p:nvPr>
        </p:nvSpPr>
        <p:spPr>
          <a:xfrm>
            <a:off x="502285" y="1865630"/>
            <a:ext cx="4326890" cy="3946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</a:p>
          <a:p>
            <a:pPr/>
          </a:p>
          <a:p>
            <a:pPr/>
            <a:r>
              <a:t>Ortona dei Marsi</a:t>
            </a:r>
          </a:p>
        </p:txBody>
      </p:sp>
      <p:sp>
        <p:nvSpPr>
          <p:cNvPr id="5" name="SlideText4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HAAAcQkAAHA1AABhDQAAEAAAACYAAAAIAAAAgYAAAAAAAAA="/>
              </a:ext>
            </a:extLst>
          </p:cNvSpPr>
          <p:nvPr>
            <p:ph type="body"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</a:p>
        </p:txBody>
      </p:sp>
      <p:pic>
        <p:nvPicPr>
          <p:cNvPr id="6" name="SlideText3"/>
          <p:cNvPicPr>
            <a:picLocks noGrp="1" noChangeArrowheads="1"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qBgAAP////8AOAAADSkAABAAAAAmAAAACAAAAAGBAAD/////"/>
              </a:ext>
            </a:extLst>
          </p:cNvPicPr>
          <p:nvPr>
            <p:ph type="clipArt" sz="half" idx="4"/>
          </p:nvPr>
        </p:nvPicPr>
        <p:blipFill>
          <a:blip r:embed="rId2"/>
          <a:stretch>
            <a:fillRect/>
          </a:stretch>
        </p:blipFill>
        <p:spPr>
          <a:xfrm>
            <a:off x="4008120" y="-635"/>
            <a:ext cx="5095240" cy="6673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Line1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P8AAABQAAAAAQAAAAQAAAAAAAAAAAAAAAAAAAAAAAAAZAAAAGQAAAABAAAAlgAAAJYAAAAVAAAAYAAAAAAAAAAAAAAADwAAACADAAAAAAAAAAAAAAEAAACgMgAAAAAAAAAAAAABAAAAf39/AAEAAABkAAAAAAAAABQAAABAHwAAAAAAACYAAAAAAAAAwOD//wAAAAAmAAAAZAAAABYAAABMAAAAAAAAAAAAAAAEAAAAAAAAAAEAAACAgIA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C74OMF////AQAAAAAAAAAAAAAAAAAAAAAAAAAAAAAAAAAAAAAAAAAA/wAAAH9/fwCAgIADzMzMAMDA/wB/f38AAAAAAAAAAAAAAAAAAAAAAAAAAAAhAAAAGAAAABQAAADdEwAANxEAAH4pAABOFAAAEAAAACYAAAAIAAAA//////////8="/>
              </a:ext>
            </a:extLst>
          </p:cNvSpPr>
          <p:nvPr/>
        </p:nvSpPr>
        <p:spPr>
          <a:xfrm>
            <a:off x="3228975" y="2798445"/>
            <a:ext cx="3515995" cy="502285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RxXQk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Sicily DOCs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I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gAAAALoJAACeNwAAwSM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1581150"/>
            <a:ext cx="8959850" cy="42310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1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hFQAACQsAAKogAAD5DgAAECAAACYAAAAIAAAA//////////8="/>
              </a:ext>
            </a:extLst>
          </p:cNvSpPr>
          <p:nvPr/>
        </p:nvSpPr>
        <p:spPr>
          <a:xfrm>
            <a:off x="3515995" y="1793875"/>
            <a:ext cx="179387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#4    #3</a:t>
            </a:r>
          </a:p>
        </p:txBody>
      </p:sp>
      <p:sp>
        <p:nvSpPr>
          <p:cNvPr id="5" name="Textbox2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MAG0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CwAAwSMAAIMWAACxJwAAECAAACYAAAAIAAAA//////////8="/>
              </a:ext>
            </a:extLst>
          </p:cNvSpPr>
          <p:nvPr/>
        </p:nvSpPr>
        <p:spPr>
          <a:xfrm>
            <a:off x="1937385" y="5812155"/>
            <a:ext cx="172212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#2  #5</a:t>
            </a:r>
          </a:p>
        </p:txBody>
      </p:sp>
      <p:sp>
        <p:nvSpPr>
          <p:cNvPr id="6" name="Line1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2FwAAIA4AALEcAAChFQAAEAAAACYAAAAIAAAA//////////8="/>
              </a:ext>
            </a:extLst>
          </p:cNvSpPr>
          <p:nvPr/>
        </p:nvSpPr>
        <p:spPr>
          <a:xfrm>
            <a:off x="3895090" y="2296160"/>
            <a:ext cx="768985" cy="121983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7" name="Line2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F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iHQAAkQ4AAAQeAAChFQAAEAAAACYAAAAIAAAA//////////8="/>
              </a:ext>
            </a:extLst>
          </p:cNvSpPr>
          <p:nvPr/>
        </p:nvSpPr>
        <p:spPr>
          <a:xfrm>
            <a:off x="4735830" y="2367915"/>
            <a:ext cx="143510" cy="11480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8" name="Line3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5ao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VEAAA5h4AAEcYAACjJAAAEAAAACYAAAAIAAAA//////////8="/>
              </a:ext>
            </a:extLst>
          </p:cNvSpPr>
          <p:nvPr/>
        </p:nvSpPr>
        <p:spPr>
          <a:xfrm flipV="1">
            <a:off x="2654935" y="5022850"/>
            <a:ext cx="1291590" cy="9328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9" name="Textbox3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TgkAAMYQAAA+DQAAECAAACYAAAAIAAAA//////////8="/>
              </a:ext>
            </a:extLst>
          </p:cNvSpPr>
          <p:nvPr/>
        </p:nvSpPr>
        <p:spPr>
          <a:xfrm>
            <a:off x="1793875" y="1512570"/>
            <a:ext cx="93281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#1</a:t>
            </a:r>
          </a:p>
        </p:txBody>
      </p:sp>
      <p:sp>
        <p:nvSpPr>
          <p:cNvPr id="10" name="Textbox4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E2Usel/ygbAAAAAAAAAwL8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TAQAAFBoAABAHAAAEHgAAECAAACYAAAAIAAAA//////////8="/>
              </a:ext>
            </a:extLst>
          </p:cNvSpPr>
          <p:nvPr/>
        </p:nvSpPr>
        <p:spPr>
          <a:xfrm>
            <a:off x="215265" y="4239260"/>
            <a:ext cx="93281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/>
            </a:pPr>
            <a:r>
              <a:t>#6</a:t>
            </a:r>
          </a:p>
        </p:txBody>
      </p:sp>
      <p:sp>
        <p:nvSpPr>
          <p:cNvPr id="11" name="Line4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vDQAAzQwAAKgRAAChFQAAEAAAACYAAAAIAAAA//////////8="/>
              </a:ext>
            </a:extLst>
          </p:cNvSpPr>
          <p:nvPr/>
        </p:nvSpPr>
        <p:spPr>
          <a:xfrm>
            <a:off x="2224405" y="2080895"/>
            <a:ext cx="645795" cy="14351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2" name="Line5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0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BQAAEhYAACcKAADtGgAAEAAAACYAAAAIAAAA//////////8="/>
              </a:ext>
            </a:extLst>
          </p:cNvSpPr>
          <p:nvPr/>
        </p:nvSpPr>
        <p:spPr>
          <a:xfrm flipV="1">
            <a:off x="861060" y="3587750"/>
            <a:ext cx="789305" cy="78930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#6 Lamura Rosso 2015  </a:t>
            </a:r>
          </a:p>
          <a:p>
            <a:pPr>
              <a:defRPr sz="3600"/>
            </a:pPr>
            <a:r>
              <a:t>Terre Siciliane IGT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Grape:  </a:t>
            </a:r>
            <a:r>
              <a:rPr sz="2800"/>
              <a:t>100% Nero D’Avola “nair-oh davo la"</a:t>
            </a:r>
            <a:endParaRPr sz="2800"/>
          </a:p>
          <a:p>
            <a:pPr lvl="1"/>
            <a:r>
              <a:t>Biggest indigenous red, loves the dry heat</a:t>
            </a:r>
          </a:p>
          <a:p>
            <a:pPr lvl="1"/>
            <a:r>
              <a:t>Plum, pepper full fruit &amp; body</a:t>
            </a:r>
          </a:p>
          <a:p>
            <a:pPr lvl="1"/>
            <a:r>
              <a:t>Shiraz like</a:t>
            </a:r>
          </a:p>
          <a:p>
            <a:pPr lvl="1"/>
          </a:p>
          <a:p>
            <a:pPr/>
            <a:r>
              <a:t>Producer: </a:t>
            </a:r>
            <a:r>
              <a:rPr sz="2800"/>
              <a:t>Casagirelli, Trento 1966</a:t>
            </a:r>
            <a:endParaRPr sz="2800"/>
          </a:p>
          <a:p>
            <a:pPr lvl="1"/>
            <a:r>
              <a:t>Source grapes from all over Italy</a:t>
            </a:r>
          </a:p>
          <a:p>
            <a:pPr lvl="1"/>
            <a:r>
              <a:t>Lamura is the Sicilian line</a:t>
            </a:r>
          </a:p>
          <a:p>
            <a:pPr lvl="1"/>
          </a:p>
          <a:p>
            <a:pPr/>
            <a:r>
              <a:t>Vineyard:  </a:t>
            </a:r>
            <a:r>
              <a:rPr sz="2800"/>
              <a:t>Valle del Belice, hilly western Sicil</a:t>
            </a:r>
            <a:r>
              <a:t>y</a:t>
            </a:r>
          </a:p>
          <a:p>
            <a:pPr lvl="1"/>
            <a:r>
              <a:t>Family owned, organic</a:t>
            </a:r>
          </a:p>
          <a:p>
            <a:pPr/>
          </a:p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WS4AAN8IAAA1NgAAZy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5" y="1442085"/>
            <a:ext cx="1277620" cy="48006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#6 Lamura Rosso 2015  </a:t>
            </a:r>
          </a:p>
          <a:p>
            <a:pPr>
              <a:defRPr sz="3600"/>
            </a:pPr>
            <a:r>
              <a:t>Terre Siciliane IGT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Grape:  </a:t>
            </a:r>
            <a:r>
              <a:rPr sz="2800"/>
              <a:t>100% Nero D’Avola “nair-oh davo la"</a:t>
            </a:r>
            <a:endParaRPr sz="2800"/>
          </a:p>
          <a:p>
            <a:pPr lvl="1"/>
            <a:r>
              <a:t>Biggest indigenous red, loves the dry heat</a:t>
            </a:r>
          </a:p>
          <a:p>
            <a:pPr lvl="1"/>
            <a:r>
              <a:t>Plum, pepper full fruit &amp; body</a:t>
            </a:r>
          </a:p>
          <a:p>
            <a:pPr lvl="1"/>
            <a:r>
              <a:t>Shiraz like</a:t>
            </a:r>
          </a:p>
          <a:p>
            <a:pPr lvl="1"/>
          </a:p>
          <a:p>
            <a:pPr/>
            <a:r>
              <a:t>Producer: </a:t>
            </a:r>
            <a:r>
              <a:rPr sz="2800"/>
              <a:t>Casagirelli, Trento 1966</a:t>
            </a:r>
            <a:endParaRPr sz="2800"/>
          </a:p>
          <a:p>
            <a:pPr lvl="1"/>
            <a:r>
              <a:t>Family owned, organic</a:t>
            </a:r>
          </a:p>
          <a:p>
            <a:pPr lvl="1"/>
            <a:r>
              <a:t>Source grapes from all over Italy</a:t>
            </a:r>
          </a:p>
          <a:p>
            <a:pPr lvl="1"/>
            <a:r>
              <a:t>Lamura is the Sicilian line</a:t>
            </a:r>
          </a:p>
          <a:p>
            <a:pPr lvl="1"/>
          </a:p>
          <a:p>
            <a:pPr/>
            <a:r>
              <a:t>Vineyard:  </a:t>
            </a:r>
            <a:r>
              <a:rPr sz="2800"/>
              <a:t>Valle del Belice, hilly western Sicil</a:t>
            </a:r>
            <a:r>
              <a:t>y</a:t>
            </a:r>
          </a:p>
          <a:p>
            <a:pPr/>
          </a:p>
          <a:p>
            <a:pPr/>
          </a:p>
        </p:txBody>
      </p:sp>
      <p:sp>
        <p:nvSpPr>
          <p:cNvPr id="4" name="Textbox1"/>
          <p:cNvSpPr txBox="1">
            <a:extLst>
              <a:ext uri="smNativeData">
                <pr:smNativeData xmlns:pr="smNativeData" val="SMDATA_13_WfzhYRMAAAAlAAAAEgAAAA8BAAAAkAAAAEgAAACQAAAASAAAAAAAAAAA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8AAAAAQAAAAMAAAAAAAAAAAAAAAAAAAAAAAAAZAAAAGQAAAAAAAAAZAAAAGQAAAAVAAAAYAAAAAAAAAAAAAAADwAAACADAAAAAAAAAAAAAAEAAACgMgAAAAAAAAAAAAA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AJCwAAuBgAAJwoAAAyJAAAEAAAACYAAAAIAAAA//////////8="/>
              </a:ext>
            </a:extLst>
          </p:cNvSpPr>
          <p:nvPr/>
        </p:nvSpPr>
        <p:spPr>
          <a:xfrm>
            <a:off x="1793875" y="4018280"/>
            <a:ext cx="4807585" cy="186563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>
              <a:defRPr sz="2800"/>
            </a:pPr>
          </a:p>
          <a:p>
            <a:pPr>
              <a:defRPr sz="2800"/>
            </a:pPr>
            <a:r>
              <a:t>Brian &amp; Jenni:  tbd</a:t>
            </a:r>
          </a:p>
        </p:txBody>
      </p:sp>
      <p:pic>
        <p:nvPicPr>
          <p:cNvPr id="5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WS4AAN8IAAA1NgAAZy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5" y="1442085"/>
            <a:ext cx="1277620" cy="48006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Scoring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sz="2800"/>
            </a:pPr>
            <a:r>
              <a:rPr>
                <a:solidFill>
                  <a:schemeClr val="tx2"/>
                </a:solidFill>
              </a:rPr>
              <a:t>#1 Castellucci Miano Cataratto</a:t>
            </a:r>
            <a:endParaRPr>
              <a:solidFill>
                <a:schemeClr val="tx2"/>
              </a:solidFill>
            </a:endParaRPr>
          </a:p>
          <a:p>
            <a:pPr>
              <a:defRPr sz="2800">
                <a:solidFill>
                  <a:schemeClr val="tx2"/>
                </a:solidFill>
              </a:defRPr>
            </a:pPr>
            <a:r>
              <a:t>#2 Valle dell Acate Grillo</a:t>
            </a:r>
          </a:p>
          <a:p>
            <a:pPr>
              <a:defRPr sz="2800">
                <a:solidFill>
                  <a:schemeClr val="tx2"/>
                </a:solidFill>
              </a:defRPr>
            </a:pPr>
            <a:r>
              <a:t>#3  Alta Mora Carricante</a:t>
            </a:r>
          </a:p>
          <a:p>
            <a:pPr>
              <a:defRPr sz="2800">
                <a:solidFill>
                  <a:schemeClr val="tx2"/>
                </a:solidFill>
              </a:defRPr>
            </a:pPr>
            <a:r>
              <a:t>#4 Tenuta delle Terre Nere </a:t>
            </a:r>
            <a:r>
              <a:rPr>
                <a:solidFill>
                  <a:schemeClr val="tx1"/>
                </a:solidFill>
              </a:rPr>
              <a:t>Nerello Mascalase</a:t>
            </a:r>
            <a:endParaRPr sz="2400">
              <a:solidFill>
                <a:schemeClr val="tx1"/>
              </a:solidFill>
            </a:endParaRPr>
          </a:p>
          <a:p>
            <a:pPr>
              <a:defRPr sz="2800">
                <a:solidFill>
                  <a:schemeClr val="tx2"/>
                </a:solidFill>
              </a:defRPr>
            </a:pPr>
            <a:r>
              <a:t>#5 Valle dell Acate Frappato</a:t>
            </a:r>
          </a:p>
          <a:p>
            <a:pPr>
              <a:defRPr sz="2800">
                <a:solidFill>
                  <a:schemeClr val="tx2"/>
                </a:solidFill>
              </a:defRPr>
            </a:pPr>
            <a:r>
              <a:t>#6 Lamura Nero D’Avola</a:t>
            </a:r>
          </a:p>
          <a:p>
            <a:pPr>
              <a:defRPr sz="3600">
                <a:solidFill>
                  <a:schemeClr val="tx2"/>
                </a:solidFill>
              </a:defRPr>
            </a:pPr>
          </a:p>
          <a:p>
            <a:pPr>
              <a:defRPr sz="2800">
                <a:solidFill>
                  <a:schemeClr val="tx2"/>
                </a:solidFill>
              </a:defRPr>
            </a:pP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CAg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AAAAACYAAAAIAAAA/fD///////8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Where....................................                             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QkAAKobAABhDQAAEAAAACYAAAAIAAAA/fD///////8="/>
              </a:ext>
            </a:extLst>
          </p:cNvSpPr>
          <p:nvPr>
            <p:ph type="body" idx="1"/>
          </p:nvPr>
        </p:nvSpPr>
        <p:spPr>
          <a:xfrm>
            <a:off x="457200" y="1534795"/>
            <a:ext cx="4039870" cy="640080"/>
          </a:xfrm>
          <a:noFill/>
          <a:ln>
            <a:noFill/>
          </a:ln>
          <a:effectLst/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MAZ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XAwAAegsAALUdAADBIwAAAAAAACYAAAAIAAAAffD///////8="/>
              </a:ext>
            </a:extLst>
          </p:cNvSpPr>
          <p:nvPr>
            <p:ph type="body" idx="2"/>
          </p:nvPr>
        </p:nvSpPr>
        <p:spPr>
          <a:xfrm>
            <a:off x="502285" y="1865630"/>
            <a:ext cx="4326890" cy="394652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</p:txBody>
      </p:sp>
      <p:sp>
        <p:nvSpPr>
          <p:cNvPr id="5" name="SlideText4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HAAAcQkAAHA1AABhDQAAEAAAACYAAAAIAAAA/fD///////8="/>
              </a:ext>
            </a:extLst>
          </p:cNvSpPr>
          <p:nvPr>
            <p:ph type="body" idx="3"/>
          </p:nvPr>
        </p:nvSpPr>
        <p:spPr>
          <a:xfrm>
            <a:off x="4646930" y="1534795"/>
            <a:ext cx="4039870" cy="640080"/>
          </a:xfrm>
          <a:noFill/>
          <a:ln>
            <a:noFill/>
          </a:ln>
          <a:effectLst/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</a:p>
        </p:txBody>
      </p:sp>
      <p:pic>
        <p:nvPicPr>
          <p:cNvPr id="6" name="SlideText3"/>
          <p:cNvPicPr>
            <a:picLocks noGrp="1" noChangeArrowheads="1"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9BYAAHEAAABMNgAAfykAABAAAAAmAAAACAAAAH3x////////"/>
              </a:ext>
            </a:extLst>
          </p:cNvPicPr>
          <p:nvPr>
            <p:ph type="clipArt" sz="half" idx="4"/>
          </p:nvPr>
        </p:nvPicPr>
        <p:blipFill>
          <a:blip r:embed="rId2"/>
          <a:stretch>
            <a:fillRect/>
          </a:stretch>
        </p:blipFill>
        <p:spPr>
          <a:xfrm>
            <a:off x="3731260" y="71755"/>
            <a:ext cx="5095240" cy="66738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NOT YET!!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sz="3600">
                <a:solidFill>
                  <a:schemeClr val="tx2"/>
                </a:solidFill>
              </a:defRPr>
            </a:pPr>
          </a:p>
          <a:p>
            <a:pPr>
              <a:defRPr sz="2800">
                <a:solidFill>
                  <a:schemeClr val="tx2"/>
                </a:solidFill>
              </a:defRPr>
            </a:pP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 Retail Prices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sz="2800"/>
            </a:pPr>
            <a:r>
              <a:rPr>
                <a:solidFill>
                  <a:schemeClr val="tx2"/>
                </a:solidFill>
              </a:rPr>
              <a:t>#1 Castellucci Miano Cataratto					$22.99</a:t>
            </a:r>
            <a:endParaRPr>
              <a:solidFill>
                <a:schemeClr val="tx2"/>
              </a:solidFill>
            </a:endParaRPr>
          </a:p>
          <a:p>
            <a:pPr>
              <a:defRPr sz="2800">
                <a:solidFill>
                  <a:schemeClr val="tx2"/>
                </a:solidFill>
              </a:defRPr>
            </a:pPr>
            <a:r>
              <a:t>#2 Valle dell Acate Grillo							$24.99</a:t>
            </a:r>
          </a:p>
          <a:p>
            <a:pPr>
              <a:defRPr sz="2800">
                <a:solidFill>
                  <a:schemeClr val="tx2"/>
                </a:solidFill>
              </a:defRPr>
            </a:pPr>
            <a:r>
              <a:t>#3  Alta Mora Carrcante							$34.99</a:t>
            </a:r>
          </a:p>
          <a:p>
            <a:pPr>
              <a:defRPr sz="2800">
                <a:solidFill>
                  <a:schemeClr val="tx2"/>
                </a:solidFill>
              </a:defRPr>
            </a:pPr>
            <a:r>
              <a:t>#4 Tenuta  </a:t>
            </a:r>
            <a:r>
              <a:rPr>
                <a:solidFill>
                  <a:schemeClr val="tx1"/>
                </a:solidFill>
              </a:rPr>
              <a:t>Nerello Mascalase</a:t>
            </a:r>
            <a:r>
              <a:rPr sz="2400">
                <a:solidFill>
                  <a:schemeClr val="tx1"/>
                </a:solidFill>
              </a:rPr>
              <a:t>					</a:t>
            </a:r>
            <a:r>
              <a:rPr>
                <a:solidFill>
                  <a:schemeClr val="tx1"/>
                </a:solidFill>
              </a:rPr>
              <a:t>	$28.99</a:t>
            </a:r>
            <a:endParaRPr sz="2400">
              <a:solidFill>
                <a:schemeClr val="tx1"/>
              </a:solidFill>
            </a:endParaRPr>
          </a:p>
          <a:p>
            <a:pPr>
              <a:defRPr sz="2800">
                <a:solidFill>
                  <a:schemeClr val="tx2"/>
                </a:solidFill>
              </a:defRPr>
            </a:pPr>
            <a:r>
              <a:t>#5 Valle dell Acate Frappato						$25.99</a:t>
            </a:r>
          </a:p>
          <a:p>
            <a:pPr>
              <a:defRPr sz="2800">
                <a:solidFill>
                  <a:schemeClr val="tx2"/>
                </a:solidFill>
              </a:defRPr>
            </a:pPr>
            <a:r>
              <a:t>#6 Lamura Nero D’Avola							$14.99</a:t>
            </a:r>
          </a:p>
          <a:p>
            <a:pPr>
              <a:defRPr sz="2800">
                <a:solidFill>
                  <a:schemeClr val="tx2"/>
                </a:solidFill>
              </a:defRPr>
            </a:pP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History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Is said wine preceded man on Sicily</a:t>
            </a:r>
          </a:p>
          <a:p>
            <a:pPr/>
            <a:r>
              <a:t>Viticulture continuously spread and improved by succession of invaders</a:t>
            </a:r>
          </a:p>
          <a:p>
            <a:pPr/>
            <a:r>
              <a:t>1700s:  Marsala</a:t>
            </a:r>
          </a:p>
          <a:p>
            <a:pPr/>
            <a:r>
              <a:t>1970s:  “International” varieties added</a:t>
            </a:r>
          </a:p>
          <a:p>
            <a:pPr/>
            <a:r>
              <a:t>1990:  Move from Quantity to Quality</a:t>
            </a:r>
          </a:p>
          <a:p>
            <a:pPr lvl="1"/>
            <a:r>
              <a:t>Still lots of quantity</a:t>
            </a:r>
          </a:p>
          <a:p>
            <a:pPr lvl="1"/>
          </a:p>
          <a:p>
            <a:pPr lvl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Viticulture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r>
              <a:t>Wine &amp; Olives biggest export</a:t>
            </a:r>
          </a:p>
          <a:p>
            <a:pPr/>
            <a:r>
              <a:t>Mountains and hills, one volcano</a:t>
            </a:r>
          </a:p>
          <a:p>
            <a:pPr/>
            <a:r>
              <a:t>Soil:  Poor, but good for grapes, lots of rocks, lava, sand</a:t>
            </a:r>
          </a:p>
          <a:p>
            <a:pPr/>
            <a:r>
              <a:t>Climate:  hot summers, mild winters, low rain in summer, frosts rare</a:t>
            </a:r>
            <a:r>
              <a:rPr sz="2800"/>
              <a:t> </a:t>
            </a:r>
            <a:endParaRPr sz="2800"/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/fD///////8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 Indigenous Varietals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o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QkAAKobAABhDQAAEAAAACYAAAAIAAAA/fD///////8="/>
              </a:ext>
            </a:extLst>
          </p:cNvSpPr>
          <p:nvPr>
            <p:ph type="body" idx="1"/>
          </p:nvPr>
        </p:nvSpPr>
        <p:spPr>
          <a:xfrm>
            <a:off x="457200" y="1534795"/>
            <a:ext cx="4039870" cy="640080"/>
          </a:xfrm>
          <a:noFill/>
          <a:ln>
            <a:noFill/>
          </a:ln>
          <a:effectLst/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/>
            </a:pPr>
            <a:r>
              <a:t>White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0AAKobAACwJQAAEAAAACYAAAAIAAAAffD///////8="/>
              </a:ext>
            </a:extLst>
          </p:cNvSpPr>
          <p:nvPr>
            <p:ph type="body" idx="2"/>
          </p:nvPr>
        </p:nvSpPr>
        <p:spPr>
          <a:xfrm>
            <a:off x="457200" y="2174875"/>
            <a:ext cx="4039870" cy="395160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/>
            </a:pPr>
            <a:r>
              <a:t>Cartarrato</a:t>
            </a:r>
          </a:p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/>
            </a:pPr>
            <a:r>
              <a:t>Carricante</a:t>
            </a:r>
          </a:p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/>
            </a:pPr>
            <a:r>
              <a:t>Grillo</a:t>
            </a:r>
          </a:p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/>
            </a:pPr>
          </a:p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/>
            </a:pPr>
          </a:p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>
                <a:solidFill>
                  <a:srgbClr val="7F7F7F"/>
                </a:solidFill>
              </a:defRPr>
            </a:pPr>
            <a:r>
              <a:t>Inzolia/Ansonica</a:t>
            </a:r>
          </a:p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>
                <a:solidFill>
                  <a:srgbClr val="7F7F7F"/>
                </a:solidFill>
              </a:defRPr>
            </a:pPr>
          </a:p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>
                <a:solidFill>
                  <a:srgbClr val="7F7F7F"/>
                </a:solidFill>
              </a:defRPr>
            </a:pPr>
            <a:r>
              <a:t>Amber</a:t>
            </a:r>
          </a:p>
          <a:p>
            <a:pPr lvl="1" marL="7429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>
                <a:solidFill>
                  <a:srgbClr val="7F7F7F"/>
                </a:solidFill>
              </a:defRPr>
            </a:pPr>
            <a:r>
              <a:t>Marsala (not tonight folks)</a:t>
            </a:r>
          </a:p>
        </p:txBody>
      </p:sp>
      <p:sp>
        <p:nvSpPr>
          <p:cNvPr id="5" name="SlideText4"/>
          <p:cNvSpPr>
            <a:spLocks noGrp="1" noChangeArrowheads="1"/>
            <a:extLst>
              <a:ext uri="smNativeData">
                <pr:smNativeData xmlns:pr="smNativeData" val="SMDATA_13_Wfzh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gmxgw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HAAAcQkAAHA1AABhDQAAEAAAACYAAAAIAAAA/fD///////8="/>
              </a:ext>
            </a:extLst>
          </p:cNvSpPr>
          <p:nvPr>
            <p:ph type="body" idx="3"/>
          </p:nvPr>
        </p:nvSpPr>
        <p:spPr>
          <a:xfrm>
            <a:off x="4646930" y="1534795"/>
            <a:ext cx="4039870" cy="640080"/>
          </a:xfrm>
          <a:noFill/>
          <a:ln>
            <a:noFill/>
          </a:ln>
          <a:effectLst/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/>
            </a:pPr>
            <a:r>
              <a:t>Red</a:t>
            </a:r>
          </a:p>
        </p:txBody>
      </p:sp>
      <p:sp>
        <p:nvSpPr>
          <p:cNvPr id="6" name="SlideText3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o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HAAAYQ0AAHA1AACwJQAAEAAAACYAAAAIAAAAffD///////8="/>
              </a:ext>
            </a:extLst>
          </p:cNvSpPr>
          <p:nvPr>
            <p:ph type="body" idx="4"/>
          </p:nvPr>
        </p:nvSpPr>
        <p:spPr>
          <a:xfrm>
            <a:off x="4646930" y="2174875"/>
            <a:ext cx="4039870" cy="395160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/>
            </a:pPr>
            <a:r>
              <a:t>Frappato</a:t>
            </a:r>
          </a:p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/>
            </a:pPr>
            <a:r>
              <a:t>Nerello Mascalase</a:t>
            </a:r>
          </a:p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/>
            </a:pPr>
            <a:r>
              <a:t>Nero d’Avola</a:t>
            </a:r>
          </a:p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/>
            </a:pPr>
            <a:r>
              <a:t>Nerello Cappuccio</a:t>
            </a:r>
          </a:p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/>
            </a:pPr>
          </a:p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>
                <a:solidFill>
                  <a:srgbClr val="7F7F7F"/>
                </a:solidFill>
              </a:defRPr>
            </a:pPr>
            <a:r>
              <a:t>Perricone</a:t>
            </a:r>
          </a:p>
          <a:p>
            <a:pPr marL="342900" marR="0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RxXQk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Sicily DOCs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I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gAAAALoJAACeNwAAwSM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1581150"/>
            <a:ext cx="8959850" cy="42310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1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hFQAACQsAAKogAAD5DgAAECAAACYAAAAIAAAA//////////8="/>
              </a:ext>
            </a:extLst>
          </p:cNvSpPr>
          <p:nvPr/>
        </p:nvSpPr>
        <p:spPr>
          <a:xfrm>
            <a:off x="3515995" y="1793875"/>
            <a:ext cx="179387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#4    #3</a:t>
            </a:r>
          </a:p>
        </p:txBody>
      </p:sp>
      <p:sp>
        <p:nvSpPr>
          <p:cNvPr id="5" name="Textbox2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MAG0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rCwAAwSMAAIMWAACxJwAAECAAACYAAAAIAAAA//////////8="/>
              </a:ext>
            </a:extLst>
          </p:cNvSpPr>
          <p:nvPr/>
        </p:nvSpPr>
        <p:spPr>
          <a:xfrm>
            <a:off x="1937385" y="5812155"/>
            <a:ext cx="172212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#2  #5</a:t>
            </a:r>
          </a:p>
        </p:txBody>
      </p:sp>
      <p:sp>
        <p:nvSpPr>
          <p:cNvPr id="6" name="Line1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2FwAAIA4AALEcAAChFQAAEAAAACYAAAAIAAAA//////////8="/>
              </a:ext>
            </a:extLst>
          </p:cNvSpPr>
          <p:nvPr/>
        </p:nvSpPr>
        <p:spPr>
          <a:xfrm>
            <a:off x="3895090" y="2296160"/>
            <a:ext cx="768985" cy="121983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7" name="Line2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F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iHQAAkQ4AAAQeAAChFQAAEAAAACYAAAAIAAAA//////////8="/>
              </a:ext>
            </a:extLst>
          </p:cNvSpPr>
          <p:nvPr/>
        </p:nvSpPr>
        <p:spPr>
          <a:xfrm>
            <a:off x="4735830" y="2367915"/>
            <a:ext cx="143510" cy="11480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8" name="Line3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5ao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VEAAA5h4AAEcYAACjJAAAEAAAACYAAAAIAAAA//////////8="/>
              </a:ext>
            </a:extLst>
          </p:cNvSpPr>
          <p:nvPr/>
        </p:nvSpPr>
        <p:spPr>
          <a:xfrm flipV="1">
            <a:off x="2654935" y="5022850"/>
            <a:ext cx="1291590" cy="9328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9" name="Textbox3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JCwAATgkAAMYQAAA+DQAAECAAACYAAAAIAAAA//////////8="/>
              </a:ext>
            </a:extLst>
          </p:cNvSpPr>
          <p:nvPr/>
        </p:nvSpPr>
        <p:spPr>
          <a:xfrm>
            <a:off x="1793875" y="1512570"/>
            <a:ext cx="93281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/>
            </a:pPr>
            <a:r>
              <a:t>#1</a:t>
            </a:r>
          </a:p>
        </p:txBody>
      </p:sp>
      <p:sp>
        <p:nvSpPr>
          <p:cNvPr id="10" name="Textbox4"/>
          <p:cNvSpPr txBox="1">
            <a:extLst>
              <a:ext uri="smNativeData">
                <pr:smNativeData xmlns:pr="smNativeData" val="SMDATA_13_Wfzh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E2Usel/ygbAAAAAAAAAwL8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TAQAAFBoAABAHAAAEHgAAECAAACYAAAAIAAAA//////////8="/>
              </a:ext>
            </a:extLst>
          </p:cNvSpPr>
          <p:nvPr/>
        </p:nvSpPr>
        <p:spPr>
          <a:xfrm>
            <a:off x="215265" y="4239260"/>
            <a:ext cx="93281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>
                <a:solidFill>
                  <a:srgbClr val="999999"/>
                </a:solidFill>
              </a:defRPr>
            </a:pPr>
            <a:r>
              <a:t>#6</a:t>
            </a:r>
          </a:p>
        </p:txBody>
      </p:sp>
      <p:sp>
        <p:nvSpPr>
          <p:cNvPr id="11" name="Line4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vDQAAzQwAAKgRAAChFQAAEAAAACYAAAAIAAAA//////////8="/>
              </a:ext>
            </a:extLst>
          </p:cNvSpPr>
          <p:nvPr/>
        </p:nvSpPr>
        <p:spPr>
          <a:xfrm>
            <a:off x="2224405" y="2080895"/>
            <a:ext cx="645795" cy="14351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12" name="Line5"/>
          <p:cNvSpPr>
            <a:extLst>
              <a:ext uri="smNativeData">
                <pr:smNativeData xmlns:pr="smNativeData" val="SMDATA_13_WfzhYR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0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BQAAEhYAACcKAADtGgAAEAAAACYAAAAIAAAA//////////8="/>
              </a:ext>
            </a:extLst>
          </p:cNvSpPr>
          <p:nvPr/>
        </p:nvSpPr>
        <p:spPr>
          <a:xfrm flipV="1">
            <a:off x="861060" y="3587750"/>
            <a:ext cx="789305" cy="78930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000"/>
            </a:pPr>
            <a:r>
              <a:rPr>
                <a:solidFill>
                  <a:schemeClr val="tx1"/>
                </a:solidFill>
              </a:rPr>
              <a:t>Stop boring them with facts, and Pour Wine!</a:t>
            </a:r>
            <a:r>
              <a:t> 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Wfzh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HA1AAC4CAAAEAAAACYAAAAIAAAAfHD///////8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#1 Castellucci Miano Bianco 2020 </a:t>
            </a:r>
            <a:r>
              <a:rPr sz="2800"/>
              <a:t>DOC Valledolmo Contea Di Sclafani Sicilia</a:t>
            </a:r>
            <a:endParaRPr sz="2800"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Wfzh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HA1AACwJQAAEAAAACYAAAAIAAAAfHD///////8=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100% Catarratto  </a:t>
            </a:r>
            <a:r>
              <a:rPr sz="2400"/>
              <a:t>”ka-tar-rah-tow”</a:t>
            </a:r>
            <a:endParaRPr sz="2400"/>
          </a:p>
          <a:p>
            <a:pPr lvl="1"/>
            <a:r>
              <a:t>Med body, low tannin, medium acidity    </a:t>
            </a:r>
          </a:p>
          <a:p>
            <a:pPr lvl="1"/>
            <a:r>
              <a:t>1-3 year cellar</a:t>
            </a:r>
          </a:p>
          <a:p>
            <a:pPr lvl="1"/>
            <a:r>
              <a:t>lemon, apple, peach, floral, honey</a:t>
            </a:r>
          </a:p>
          <a:p>
            <a:pPr/>
            <a:r>
              <a:t>Producer: </a:t>
            </a:r>
            <a:r>
              <a:rPr sz="2800"/>
              <a:t>Castellucci Miano, Valle Dolmo,        central mountains, SE of Palermo</a:t>
            </a:r>
            <a:endParaRPr sz="2800"/>
          </a:p>
          <a:p>
            <a:pPr lvl="1"/>
          </a:p>
          <a:p>
            <a:pPr/>
            <a:r>
              <a:t>Vineyard:  </a:t>
            </a:r>
            <a:r>
              <a:rPr sz="2800"/>
              <a:t>Madonie mountain slopes, 2500 ft, ~ 20 year vines, sand/clay/limestone soil, old style bush vines</a:t>
            </a:r>
            <a:endParaRPr sz="2800"/>
          </a:p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Wfzh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I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Oy8AAB0FAABhNQAAkx0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677785" y="831215"/>
            <a:ext cx="999490" cy="3976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skech</cp:lastModifiedBy>
  <cp:revision>0</cp:revision>
  <dcterms:created xsi:type="dcterms:W3CDTF">2022-01-09T20:15:23Z</dcterms:created>
  <dcterms:modified xsi:type="dcterms:W3CDTF">2022-01-14T22:42:33Z</dcterms:modified>
</cp:coreProperties>
</file>