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embeddedFontLst>
    <p:embeddedFont>
      <p:font typeface="Georgia" panose="02040502050405020303" pitchFamily="18" charset="0"/>
      <p:regular r:id="rId34"/>
      <p:bold r:id="rId35"/>
      <p:italic r:id="rId36"/>
      <p:boldItalic r:id="rId37"/>
    </p:embeddedFont>
    <p:embeddedFont>
      <p:font typeface="Lora" pitchFamily="2" charset="77"/>
      <p:regular r:id="rId38"/>
      <p:bold r:id="rId39"/>
      <p:italic r:id="rId40"/>
      <p:boldItalic r:id="rId41"/>
    </p:embeddedFont>
    <p:embeddedFont>
      <p:font typeface="Merriweather" pitchFamily="2" charset="77"/>
      <p:regular r:id="rId42"/>
      <p:bold r:id="rId43"/>
      <p:italic r:id="rId44"/>
      <p:boldItalic r:id="rId45"/>
    </p:embeddedFont>
    <p:embeddedFont>
      <p:font typeface="Roboto" panose="02000000000000000000" pitchFamily="2"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81"/>
  </p:normalViewPr>
  <p:slideViewPr>
    <p:cSldViewPr snapToGrid="0">
      <p:cViewPr varScale="1">
        <p:scale>
          <a:sx n="116" d="100"/>
          <a:sy n="116" d="100"/>
        </p:scale>
        <p:origin x="888"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2273faecae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2273faecae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2747f3dc2a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2747f3dc2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2747f3dc2a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2747f3dc2a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2747f3dc2a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2747f3dc2a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1b75da305b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1b75da305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2747f3dc2a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2747f3dc2a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1b75da305b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1b75da305b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2747f3dc2a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2747f3dc2a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2747f3dc2a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2747f3dc2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277af524ac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277af524ac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2747f3dc2a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2747f3dc2a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277af524ac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277af524ac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2747f3dc2a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2747f3dc2a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2747f3dc2a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2747f3dc2a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277af524ac_1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1277af524ac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2747f3dc2a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12747f3dc2a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277af524ac_1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277af524ac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277af524ac_1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1277af524ac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2747f3dc2a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12747f3dc2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2747f3dc2a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12747f3dc2a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277af524a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277af524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2273faeca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2273faeca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1749da2742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11749da2742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1749da2742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11749da2742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2273faecae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2273faecae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1749da2742_0_1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1749da2742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1749da2742_0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1749da2742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2273faecae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2273faecae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2273faecae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2273faecae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1749da2742_0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1749da2742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18.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www.winemag.com/2019/06/19/what-is-acidity-in-wine/"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3"/>
          <p:cNvPicPr preferRelativeResize="0"/>
          <p:nvPr/>
        </p:nvPicPr>
        <p:blipFill>
          <a:blip r:embed="rId3">
            <a:alphaModFix/>
          </a:blip>
          <a:stretch>
            <a:fillRect/>
          </a:stretch>
        </p:blipFill>
        <p:spPr>
          <a:xfrm>
            <a:off x="152400" y="152400"/>
            <a:ext cx="8889550" cy="4912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22"/>
          <p:cNvPicPr preferRelativeResize="0"/>
          <p:nvPr/>
        </p:nvPicPr>
        <p:blipFill rotWithShape="1">
          <a:blip r:embed="rId3">
            <a:alphaModFix/>
          </a:blip>
          <a:srcRect l="4572" t="25255" r="6986" b="23465"/>
          <a:stretch/>
        </p:blipFill>
        <p:spPr>
          <a:xfrm>
            <a:off x="836825" y="71450"/>
            <a:ext cx="6909025" cy="1939026"/>
          </a:xfrm>
          <a:prstGeom prst="rect">
            <a:avLst/>
          </a:prstGeom>
          <a:noFill/>
          <a:ln>
            <a:noFill/>
          </a:ln>
        </p:spPr>
      </p:pic>
      <p:sp>
        <p:nvSpPr>
          <p:cNvPr id="132" name="Google Shape;132;p22"/>
          <p:cNvSpPr txBox="1"/>
          <p:nvPr/>
        </p:nvSpPr>
        <p:spPr>
          <a:xfrm>
            <a:off x="847050" y="2092100"/>
            <a:ext cx="69090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a:latin typeface="Roboto"/>
                <a:ea typeface="Roboto"/>
                <a:cs typeface="Roboto"/>
                <a:sym typeface="Roboto"/>
              </a:rPr>
              <a:t>Our Food for this evening. </a:t>
            </a:r>
            <a:endParaRPr sz="3000">
              <a:latin typeface="Roboto"/>
              <a:ea typeface="Roboto"/>
              <a:cs typeface="Roboto"/>
              <a:sym typeface="Roboto"/>
            </a:endParaRPr>
          </a:p>
        </p:txBody>
      </p:sp>
      <p:sp>
        <p:nvSpPr>
          <p:cNvPr id="133" name="Google Shape;133;p22"/>
          <p:cNvSpPr txBox="1"/>
          <p:nvPr/>
        </p:nvSpPr>
        <p:spPr>
          <a:xfrm>
            <a:off x="316375" y="2775850"/>
            <a:ext cx="8143800" cy="2253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400" u="sng"/>
              <a:t>Chardonnay </a:t>
            </a:r>
            <a:r>
              <a:rPr lang="en" sz="2400"/>
              <a:t>: Turkey, creamy pasta salad, Gouda Cheese</a:t>
            </a:r>
            <a:endParaRPr sz="2400"/>
          </a:p>
          <a:p>
            <a:pPr marL="0" lvl="0" indent="0" algn="l" rtl="0">
              <a:lnSpc>
                <a:spcPct val="115000"/>
              </a:lnSpc>
              <a:spcBef>
                <a:spcPts val="0"/>
              </a:spcBef>
              <a:spcAft>
                <a:spcPts val="0"/>
              </a:spcAft>
              <a:buNone/>
            </a:pPr>
            <a:r>
              <a:rPr lang="en" sz="2400" u="sng"/>
              <a:t>Barbera and Pinot Noir</a:t>
            </a:r>
            <a:r>
              <a:rPr lang="en" sz="2400"/>
              <a:t> Both had the pairing suggestion of Hearty beef stew, blue cheese and hard cheddars. Make sure you save some of those for both rounds. Of course a little bread is always in order. </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3"/>
          <p:cNvSpPr txBox="1"/>
          <p:nvPr/>
        </p:nvSpPr>
        <p:spPr>
          <a:xfrm>
            <a:off x="51025" y="112250"/>
            <a:ext cx="90216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b="1">
                <a:latin typeface="Roboto"/>
                <a:ea typeface="Roboto"/>
                <a:cs typeface="Roboto"/>
                <a:sym typeface="Roboto"/>
              </a:rPr>
              <a:t>Chardonnay </a:t>
            </a:r>
            <a:endParaRPr sz="3000" b="1">
              <a:latin typeface="Roboto"/>
              <a:ea typeface="Roboto"/>
              <a:cs typeface="Roboto"/>
              <a:sym typeface="Roboto"/>
            </a:endParaRPr>
          </a:p>
        </p:txBody>
      </p:sp>
      <p:pic>
        <p:nvPicPr>
          <p:cNvPr id="139" name="Google Shape;139;p23"/>
          <p:cNvPicPr preferRelativeResize="0"/>
          <p:nvPr/>
        </p:nvPicPr>
        <p:blipFill rotWithShape="1">
          <a:blip r:embed="rId3">
            <a:alphaModFix/>
          </a:blip>
          <a:srcRect l="23825" r="27250"/>
          <a:stretch/>
        </p:blipFill>
        <p:spPr>
          <a:xfrm>
            <a:off x="7344075" y="1170163"/>
            <a:ext cx="1675849" cy="3425475"/>
          </a:xfrm>
          <a:prstGeom prst="rect">
            <a:avLst/>
          </a:prstGeom>
          <a:noFill/>
          <a:ln>
            <a:noFill/>
          </a:ln>
        </p:spPr>
      </p:pic>
      <p:sp>
        <p:nvSpPr>
          <p:cNvPr id="140" name="Google Shape;140;p23"/>
          <p:cNvSpPr txBox="1"/>
          <p:nvPr/>
        </p:nvSpPr>
        <p:spPr>
          <a:xfrm>
            <a:off x="276250" y="758750"/>
            <a:ext cx="7186200" cy="4248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Roboto"/>
                <a:ea typeface="Roboto"/>
                <a:cs typeface="Roboto"/>
                <a:sym typeface="Roboto"/>
              </a:rPr>
              <a:t>Both of our Chardonnay wines were grown at the Vineyards and both were done in 100% stainless steel. No Barrel time for either of them. (un-oaked)  </a:t>
            </a:r>
            <a:endParaRPr sz="2400">
              <a:latin typeface="Roboto"/>
              <a:ea typeface="Roboto"/>
              <a:cs typeface="Roboto"/>
              <a:sym typeface="Roboto"/>
            </a:endParaRPr>
          </a:p>
          <a:p>
            <a:pPr marL="0" lvl="0" indent="0" algn="l" rtl="0">
              <a:spcBef>
                <a:spcPts val="0"/>
              </a:spcBef>
              <a:spcAft>
                <a:spcPts val="0"/>
              </a:spcAft>
              <a:buNone/>
            </a:pPr>
            <a:endParaRPr sz="2400">
              <a:latin typeface="Roboto"/>
              <a:ea typeface="Roboto"/>
              <a:cs typeface="Roboto"/>
              <a:sym typeface="Roboto"/>
            </a:endParaRPr>
          </a:p>
          <a:p>
            <a:pPr marL="0" lvl="0" indent="0" algn="l" rtl="0">
              <a:spcBef>
                <a:spcPts val="0"/>
              </a:spcBef>
              <a:spcAft>
                <a:spcPts val="0"/>
              </a:spcAft>
              <a:buNone/>
            </a:pPr>
            <a:r>
              <a:rPr lang="en" sz="2400">
                <a:latin typeface="Roboto"/>
                <a:ea typeface="Roboto"/>
                <a:cs typeface="Roboto"/>
                <a:sym typeface="Roboto"/>
              </a:rPr>
              <a:t>We will pause for you to try your first pair and make your vote as to which you think is East Coast and which is West Coast. </a:t>
            </a:r>
            <a:endParaRPr sz="2400">
              <a:latin typeface="Roboto"/>
              <a:ea typeface="Roboto"/>
              <a:cs typeface="Roboto"/>
              <a:sym typeface="Roboto"/>
            </a:endParaRPr>
          </a:p>
          <a:p>
            <a:pPr marL="0" lvl="0" indent="0" algn="l" rtl="0">
              <a:spcBef>
                <a:spcPts val="0"/>
              </a:spcBef>
              <a:spcAft>
                <a:spcPts val="0"/>
              </a:spcAft>
              <a:buNone/>
            </a:pPr>
            <a:endParaRPr sz="2400">
              <a:latin typeface="Roboto"/>
              <a:ea typeface="Roboto"/>
              <a:cs typeface="Roboto"/>
              <a:sym typeface="Roboto"/>
            </a:endParaRPr>
          </a:p>
          <a:p>
            <a:pPr marL="0" lvl="0" indent="0" algn="l" rtl="0">
              <a:spcBef>
                <a:spcPts val="0"/>
              </a:spcBef>
              <a:spcAft>
                <a:spcPts val="0"/>
              </a:spcAft>
              <a:buNone/>
            </a:pPr>
            <a:endParaRPr sz="2400">
              <a:latin typeface="Roboto"/>
              <a:ea typeface="Roboto"/>
              <a:cs typeface="Roboto"/>
              <a:sym typeface="Roboto"/>
            </a:endParaRPr>
          </a:p>
          <a:p>
            <a:pPr marL="0" lvl="0" indent="0" algn="l" rtl="0">
              <a:spcBef>
                <a:spcPts val="0"/>
              </a:spcBef>
              <a:spcAft>
                <a:spcPts val="0"/>
              </a:spcAft>
              <a:buNone/>
            </a:pPr>
            <a:r>
              <a:rPr lang="en" sz="2400">
                <a:latin typeface="Roboto"/>
                <a:ea typeface="Roboto"/>
                <a:cs typeface="Roboto"/>
                <a:sym typeface="Roboto"/>
              </a:rPr>
              <a:t>Do you notice a significant difference in these 2 wines?</a:t>
            </a:r>
            <a:endParaRPr sz="2400">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4"/>
          <p:cNvSpPr txBox="1"/>
          <p:nvPr/>
        </p:nvSpPr>
        <p:spPr>
          <a:xfrm>
            <a:off x="1306950" y="255125"/>
            <a:ext cx="32649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a:latin typeface="Roboto"/>
                <a:ea typeface="Roboto"/>
                <a:cs typeface="Roboto"/>
                <a:sym typeface="Roboto"/>
              </a:rPr>
              <a:t>Chardonnay #1 -</a:t>
            </a:r>
            <a:endParaRPr sz="2400">
              <a:latin typeface="Roboto"/>
              <a:ea typeface="Roboto"/>
              <a:cs typeface="Roboto"/>
              <a:sym typeface="Roboto"/>
            </a:endParaRPr>
          </a:p>
        </p:txBody>
      </p:sp>
      <p:sp>
        <p:nvSpPr>
          <p:cNvPr id="146" name="Google Shape;146;p24"/>
          <p:cNvSpPr txBox="1"/>
          <p:nvPr/>
        </p:nvSpPr>
        <p:spPr>
          <a:xfrm>
            <a:off x="183700" y="4582200"/>
            <a:ext cx="689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147" name="Google Shape;147;p24"/>
          <p:cNvSpPr txBox="1"/>
          <p:nvPr/>
        </p:nvSpPr>
        <p:spPr>
          <a:xfrm>
            <a:off x="1520600" y="1165200"/>
            <a:ext cx="7225500" cy="341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Roboto"/>
                <a:ea typeface="Roboto"/>
                <a:cs typeface="Roboto"/>
                <a:sym typeface="Roboto"/>
              </a:rPr>
              <a:t> </a:t>
            </a:r>
            <a:r>
              <a:rPr lang="en" sz="4100" b="1">
                <a:latin typeface="Roboto"/>
                <a:ea typeface="Roboto"/>
                <a:cs typeface="Roboto"/>
                <a:sym typeface="Roboto"/>
              </a:rPr>
              <a:t>RIVER ROAD FAMILY VINEYARD AND WINERY </a:t>
            </a:r>
            <a:endParaRPr sz="4100" b="1">
              <a:latin typeface="Roboto"/>
              <a:ea typeface="Roboto"/>
              <a:cs typeface="Roboto"/>
              <a:sym typeface="Roboto"/>
            </a:endParaRPr>
          </a:p>
          <a:p>
            <a:pPr marL="0" lvl="0" indent="0" algn="ctr" rtl="0">
              <a:spcBef>
                <a:spcPts val="0"/>
              </a:spcBef>
              <a:spcAft>
                <a:spcPts val="0"/>
              </a:spcAft>
              <a:buNone/>
            </a:pPr>
            <a:r>
              <a:rPr lang="en" sz="3200">
                <a:solidFill>
                  <a:srgbClr val="212529"/>
                </a:solidFill>
                <a:highlight>
                  <a:srgbClr val="FFFFFF"/>
                </a:highlight>
                <a:latin typeface="Times New Roman"/>
                <a:ea typeface="Times New Roman"/>
                <a:cs typeface="Times New Roman"/>
                <a:sym typeface="Times New Roman"/>
              </a:rPr>
              <a:t>Based in the heart of </a:t>
            </a:r>
            <a:r>
              <a:rPr lang="en" sz="3200" b="1">
                <a:solidFill>
                  <a:srgbClr val="212529"/>
                </a:solidFill>
                <a:highlight>
                  <a:srgbClr val="FFFFFF"/>
                </a:highlight>
                <a:latin typeface="Times New Roman"/>
                <a:ea typeface="Times New Roman"/>
                <a:cs typeface="Times New Roman"/>
                <a:sym typeface="Times New Roman"/>
              </a:rPr>
              <a:t>California’s Russian River Valley</a:t>
            </a:r>
            <a:endParaRPr sz="3200" b="1">
              <a:solidFill>
                <a:srgbClr val="212529"/>
              </a:solidFill>
              <a:highlight>
                <a:srgbClr val="FFFFFF"/>
              </a:highlight>
              <a:latin typeface="Times New Roman"/>
              <a:ea typeface="Times New Roman"/>
              <a:cs typeface="Times New Roman"/>
              <a:sym typeface="Times New Roman"/>
            </a:endParaRPr>
          </a:p>
          <a:p>
            <a:pPr marL="0" lvl="0" indent="0" algn="ctr" rtl="0">
              <a:spcBef>
                <a:spcPts val="0"/>
              </a:spcBef>
              <a:spcAft>
                <a:spcPts val="0"/>
              </a:spcAft>
              <a:buNone/>
            </a:pPr>
            <a:r>
              <a:rPr lang="en" sz="3200" b="1">
                <a:solidFill>
                  <a:srgbClr val="212529"/>
                </a:solidFill>
                <a:highlight>
                  <a:srgbClr val="FFFFFF"/>
                </a:highlight>
                <a:latin typeface="Times New Roman"/>
                <a:ea typeface="Times New Roman"/>
                <a:cs typeface="Times New Roman"/>
                <a:sym typeface="Times New Roman"/>
              </a:rPr>
              <a:t>Sonoma County</a:t>
            </a:r>
            <a:endParaRPr sz="3200" b="1">
              <a:solidFill>
                <a:srgbClr val="212529"/>
              </a:solidFill>
              <a:highlight>
                <a:srgbClr val="FFFFFF"/>
              </a:highlight>
              <a:latin typeface="Times New Roman"/>
              <a:ea typeface="Times New Roman"/>
              <a:cs typeface="Times New Roman"/>
              <a:sym typeface="Times New Roman"/>
            </a:endParaRPr>
          </a:p>
          <a:p>
            <a:pPr marL="0" lvl="0" indent="0" algn="ctr" rtl="0">
              <a:spcBef>
                <a:spcPts val="0"/>
              </a:spcBef>
              <a:spcAft>
                <a:spcPts val="0"/>
              </a:spcAft>
              <a:buNone/>
            </a:pPr>
            <a:endParaRPr sz="3200" b="1">
              <a:solidFill>
                <a:srgbClr val="212529"/>
              </a:solidFill>
              <a:highlight>
                <a:srgbClr val="FFFFFF"/>
              </a:highlight>
              <a:latin typeface="Times New Roman"/>
              <a:ea typeface="Times New Roman"/>
              <a:cs typeface="Times New Roman"/>
              <a:sym typeface="Times New Roman"/>
            </a:endParaRPr>
          </a:p>
        </p:txBody>
      </p:sp>
      <p:pic>
        <p:nvPicPr>
          <p:cNvPr id="148" name="Google Shape;148;p24"/>
          <p:cNvPicPr preferRelativeResize="0"/>
          <p:nvPr/>
        </p:nvPicPr>
        <p:blipFill>
          <a:blip r:embed="rId3">
            <a:alphaModFix/>
          </a:blip>
          <a:stretch>
            <a:fillRect/>
          </a:stretch>
        </p:blipFill>
        <p:spPr>
          <a:xfrm>
            <a:off x="152400" y="152400"/>
            <a:ext cx="1269000" cy="4317548"/>
          </a:xfrm>
          <a:prstGeom prst="rect">
            <a:avLst/>
          </a:prstGeom>
          <a:noFill/>
          <a:ln>
            <a:noFill/>
          </a:ln>
        </p:spPr>
      </p:pic>
      <p:sp>
        <p:nvSpPr>
          <p:cNvPr id="149" name="Google Shape;149;p24"/>
          <p:cNvSpPr txBox="1"/>
          <p:nvPr/>
        </p:nvSpPr>
        <p:spPr>
          <a:xfrm>
            <a:off x="4405700" y="255125"/>
            <a:ext cx="4340400" cy="89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a:latin typeface="Roboto"/>
                <a:ea typeface="Roboto"/>
                <a:cs typeface="Roboto"/>
                <a:sym typeface="Roboto"/>
              </a:rPr>
              <a:t> </a:t>
            </a:r>
            <a:r>
              <a:rPr lang="en" sz="3100">
                <a:latin typeface="Roboto"/>
                <a:ea typeface="Roboto"/>
                <a:cs typeface="Roboto"/>
                <a:sym typeface="Roboto"/>
              </a:rPr>
              <a:t>West Coast - California</a:t>
            </a:r>
            <a:endParaRPr sz="3100">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childTnLst>
                                </p:cTn>
                              </p:par>
                            </p:childTnLst>
                          </p:cTn>
                        </p:par>
                        <p:par>
                          <p:cTn id="7" fill="hold">
                            <p:stCondLst>
                              <p:cond delay="0"/>
                            </p:stCondLst>
                            <p:childTnLst>
                              <p:par>
                                <p:cTn id="8" presetID="2" presetClass="entr" presetSubtype="2" fill="hold" nodeType="afterEffect">
                                  <p:stCondLst>
                                    <p:cond delay="0"/>
                                  </p:stCondLst>
                                  <p:childTnLst>
                                    <p:set>
                                      <p:cBhvr>
                                        <p:cTn id="9" dur="1" fill="hold">
                                          <p:stCondLst>
                                            <p:cond delay="0"/>
                                          </p:stCondLst>
                                        </p:cTn>
                                        <p:tgtEl>
                                          <p:spTgt spid="149"/>
                                        </p:tgtEl>
                                        <p:attrNameLst>
                                          <p:attrName>style.visibility</p:attrName>
                                        </p:attrNameLst>
                                      </p:cBhvr>
                                      <p:to>
                                        <p:strVal val="visible"/>
                                      </p:to>
                                    </p:set>
                                    <p:anim calcmode="lin" valueType="num">
                                      <p:cBhvr additive="base">
                                        <p:cTn id="10" dur="2400"/>
                                        <p:tgtEl>
                                          <p:spTgt spid="149"/>
                                        </p:tgtEl>
                                        <p:attrNameLst>
                                          <p:attrName>ppt_x</p:attrName>
                                        </p:attrNameLst>
                                      </p:cBhvr>
                                      <p:tavLst>
                                        <p:tav tm="0">
                                          <p:val>
                                            <p:strVal val="#ppt_x+1"/>
                                          </p:val>
                                        </p:tav>
                                        <p:tav tm="100000">
                                          <p:val>
                                            <p:strVal val="#ppt_x"/>
                                          </p:val>
                                        </p:tav>
                                      </p:tavLst>
                                    </p:anim>
                                  </p:childTnLst>
                                </p:cTn>
                              </p:par>
                            </p:childTnLst>
                          </p:cTn>
                        </p:par>
                        <p:par>
                          <p:cTn id="11" fill="hold">
                            <p:stCondLst>
                              <p:cond delay="2400"/>
                            </p:stCondLst>
                            <p:childTnLst>
                              <p:par>
                                <p:cTn id="12" presetID="10" presetClass="entr" presetSubtype="0" fill="hold" nodeType="afterEffect">
                                  <p:stCondLst>
                                    <p:cond delay="0"/>
                                  </p:stCondLst>
                                  <p:childTnLst>
                                    <p:set>
                                      <p:cBhvr>
                                        <p:cTn id="13" dur="1" fill="hold">
                                          <p:stCondLst>
                                            <p:cond delay="0"/>
                                          </p:stCondLst>
                                        </p:cTn>
                                        <p:tgtEl>
                                          <p:spTgt spid="148"/>
                                        </p:tgtEl>
                                        <p:attrNameLst>
                                          <p:attrName>style.visibility</p:attrName>
                                        </p:attrNameLst>
                                      </p:cBhvr>
                                      <p:to>
                                        <p:strVal val="visible"/>
                                      </p:to>
                                    </p:set>
                                    <p:animEffect transition="in" filter="fade">
                                      <p:cBhvr>
                                        <p:cTn id="14" dur="5000"/>
                                        <p:tgtEl>
                                          <p:spTgt spid="148"/>
                                        </p:tgtEl>
                                      </p:cBhvr>
                                    </p:animEffect>
                                  </p:childTnLst>
                                </p:cTn>
                              </p:par>
                            </p:childTnLst>
                          </p:cTn>
                        </p:par>
                        <p:par>
                          <p:cTn id="15" fill="hold">
                            <p:stCondLst>
                              <p:cond delay="7400"/>
                            </p:stCondLst>
                            <p:childTnLst>
                              <p:par>
                                <p:cTn id="16" presetID="2" presetClass="entr" presetSubtype="4" fill="hold" nodeType="afterEffect">
                                  <p:stCondLst>
                                    <p:cond delay="0"/>
                                  </p:stCondLst>
                                  <p:childTnLst>
                                    <p:set>
                                      <p:cBhvr>
                                        <p:cTn id="17" dur="1" fill="hold">
                                          <p:stCondLst>
                                            <p:cond delay="0"/>
                                          </p:stCondLst>
                                        </p:cTn>
                                        <p:tgtEl>
                                          <p:spTgt spid="147"/>
                                        </p:tgtEl>
                                        <p:attrNameLst>
                                          <p:attrName>style.visibility</p:attrName>
                                        </p:attrNameLst>
                                      </p:cBhvr>
                                      <p:to>
                                        <p:strVal val="visible"/>
                                      </p:to>
                                    </p:set>
                                    <p:anim calcmode="lin" valueType="num">
                                      <p:cBhvr additive="base">
                                        <p:cTn id="18" dur="3000"/>
                                        <p:tgtEl>
                                          <p:spTgt spid="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5"/>
          <p:cNvSpPr txBox="1"/>
          <p:nvPr/>
        </p:nvSpPr>
        <p:spPr>
          <a:xfrm>
            <a:off x="0" y="0"/>
            <a:ext cx="3000000" cy="5100600"/>
          </a:xfrm>
          <a:prstGeom prst="rect">
            <a:avLst/>
          </a:prstGeom>
          <a:solidFill>
            <a:srgbClr val="A4C2F4"/>
          </a:solid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3600"/>
              </a:spcAft>
              <a:buNone/>
            </a:pPr>
            <a:r>
              <a:rPr lang="en" sz="1350">
                <a:solidFill>
                  <a:srgbClr val="5C3428"/>
                </a:solidFill>
                <a:latin typeface="Georgia"/>
                <a:ea typeface="Georgia"/>
                <a:cs typeface="Georgia"/>
                <a:sym typeface="Georgia"/>
              </a:rPr>
              <a:t> </a:t>
            </a:r>
            <a:r>
              <a:rPr lang="en" sz="1750">
                <a:solidFill>
                  <a:srgbClr val="5C3428"/>
                </a:solidFill>
                <a:latin typeface="Georgia"/>
                <a:ea typeface="Georgia"/>
                <a:cs typeface="Georgia"/>
                <a:sym typeface="Georgia"/>
              </a:rPr>
              <a:t>It's fitting that the Russian River Valley appellation lies at the geographical heart of Sonoma County.                                                   This is where some of wine country's best known and most beloved varietals really earned their reputation. This is the appellation that set the standard for California, and perhaps New World, Pinot Noir and Chardonnay, while remaining home to sought-after old vine Zinfandel.</a:t>
            </a:r>
            <a:endParaRPr sz="1750">
              <a:solidFill>
                <a:srgbClr val="5C3428"/>
              </a:solidFill>
              <a:latin typeface="Georgia"/>
              <a:ea typeface="Georgia"/>
              <a:cs typeface="Georgia"/>
              <a:sym typeface="Georgia"/>
            </a:endParaRPr>
          </a:p>
        </p:txBody>
      </p:sp>
      <p:sp>
        <p:nvSpPr>
          <p:cNvPr id="155" name="Google Shape;155;p25"/>
          <p:cNvSpPr txBox="1"/>
          <p:nvPr/>
        </p:nvSpPr>
        <p:spPr>
          <a:xfrm>
            <a:off x="3107550" y="1888000"/>
            <a:ext cx="5725200" cy="3067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3600"/>
              </a:spcAft>
              <a:buNone/>
            </a:pPr>
            <a:r>
              <a:rPr lang="en" sz="1650">
                <a:solidFill>
                  <a:srgbClr val="5C3428"/>
                </a:solidFill>
                <a:latin typeface="Georgia"/>
                <a:ea typeface="Georgia"/>
                <a:cs typeface="Georgia"/>
                <a:sym typeface="Georgia"/>
              </a:rPr>
              <a:t>In the growing season, warm daytime temperatures plummet when fog regularly intrudes from the Petaluma Gap to the south, and the Russian River to the west. The northern border marks the point where the fog frequently sticks around a while longer in the morning, while Alexander Valley is already heating up.In the late afternoon, a fog bank can often be seen hovering above the appellations border in the hills west of Sebastopol. (When attending a summer barbecue in the Russian River Valley, one is well advised to bring a sweater.) </a:t>
            </a:r>
            <a:endParaRPr sz="1700">
              <a:latin typeface="Roboto"/>
              <a:ea typeface="Roboto"/>
              <a:cs typeface="Roboto"/>
              <a:sym typeface="Roboto"/>
            </a:endParaRPr>
          </a:p>
        </p:txBody>
      </p:sp>
      <p:sp>
        <p:nvSpPr>
          <p:cNvPr id="156" name="Google Shape;156;p25"/>
          <p:cNvSpPr txBox="1"/>
          <p:nvPr/>
        </p:nvSpPr>
        <p:spPr>
          <a:xfrm>
            <a:off x="3107550" y="69075"/>
            <a:ext cx="5725200" cy="1776600"/>
          </a:xfrm>
          <a:prstGeom prst="rect">
            <a:avLst/>
          </a:prstGeom>
          <a:solidFill>
            <a:srgbClr val="B6D7A8"/>
          </a:solidFill>
          <a:ln>
            <a:noFill/>
          </a:ln>
        </p:spPr>
        <p:txBody>
          <a:bodyPr spcFirstLastPara="1" wrap="square" lIns="91425" tIns="91425" rIns="91425" bIns="91425" anchor="t" anchorCtr="0">
            <a:spAutoFit/>
          </a:bodyPr>
          <a:lstStyle/>
          <a:p>
            <a:pPr marL="0" lvl="0" indent="0" algn="l" rtl="0">
              <a:lnSpc>
                <a:spcPct val="123000"/>
              </a:lnSpc>
              <a:spcBef>
                <a:spcPts val="1400"/>
              </a:spcBef>
              <a:spcAft>
                <a:spcPts val="0"/>
              </a:spcAft>
              <a:buNone/>
            </a:pPr>
            <a:r>
              <a:rPr lang="en">
                <a:solidFill>
                  <a:srgbClr val="5C3428"/>
                </a:solidFill>
              </a:rPr>
              <a:t>Top Grapes</a:t>
            </a:r>
            <a:endParaRPr>
              <a:solidFill>
                <a:srgbClr val="5C3428"/>
              </a:solidFill>
            </a:endParaRPr>
          </a:p>
          <a:p>
            <a:pPr marL="0" lvl="0" indent="0" algn="l" rtl="0">
              <a:lnSpc>
                <a:spcPct val="115000"/>
              </a:lnSpc>
              <a:spcBef>
                <a:spcPts val="600"/>
              </a:spcBef>
              <a:spcAft>
                <a:spcPts val="3600"/>
              </a:spcAft>
              <a:buNone/>
            </a:pPr>
            <a:r>
              <a:rPr lang="en" sz="1450">
                <a:solidFill>
                  <a:srgbClr val="5C3428"/>
                </a:solidFill>
                <a:latin typeface="Georgia"/>
                <a:ea typeface="Georgia"/>
                <a:cs typeface="Georgia"/>
                <a:sym typeface="Georgia"/>
              </a:rPr>
              <a:t>By wide margins, Chardonnay, Pinot Noir and Zinfandel top the charts in this AVA, and in that order. Merlot, Cabernet Sauvignon, and Sauvignon Blanc are next in acreage, but the small amount of cool-climate Syrah produced here may get more attention among wine collectors. Pinot Gris and Gewürztraminer are also important.</a:t>
            </a:r>
            <a:endParaRPr sz="1500">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6"/>
          <p:cNvSpPr txBox="1"/>
          <p:nvPr/>
        </p:nvSpPr>
        <p:spPr>
          <a:xfrm>
            <a:off x="1438950" y="134500"/>
            <a:ext cx="27771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a:latin typeface="Roboto"/>
                <a:ea typeface="Roboto"/>
                <a:cs typeface="Roboto"/>
                <a:sym typeface="Roboto"/>
              </a:rPr>
              <a:t>Chardonnay #2 - </a:t>
            </a:r>
            <a:endParaRPr sz="2700">
              <a:latin typeface="Roboto"/>
              <a:ea typeface="Roboto"/>
              <a:cs typeface="Roboto"/>
              <a:sym typeface="Roboto"/>
            </a:endParaRPr>
          </a:p>
        </p:txBody>
      </p:sp>
      <p:pic>
        <p:nvPicPr>
          <p:cNvPr id="162" name="Google Shape;162;p26"/>
          <p:cNvPicPr preferRelativeResize="0"/>
          <p:nvPr/>
        </p:nvPicPr>
        <p:blipFill>
          <a:blip r:embed="rId3">
            <a:alphaModFix/>
          </a:blip>
          <a:stretch>
            <a:fillRect/>
          </a:stretch>
        </p:blipFill>
        <p:spPr>
          <a:xfrm>
            <a:off x="227900" y="224525"/>
            <a:ext cx="1442350" cy="4327075"/>
          </a:xfrm>
          <a:prstGeom prst="rect">
            <a:avLst/>
          </a:prstGeom>
          <a:noFill/>
          <a:ln>
            <a:noFill/>
          </a:ln>
        </p:spPr>
      </p:pic>
      <p:sp>
        <p:nvSpPr>
          <p:cNvPr id="163" name="Google Shape;163;p26"/>
          <p:cNvSpPr txBox="1"/>
          <p:nvPr/>
        </p:nvSpPr>
        <p:spPr>
          <a:xfrm>
            <a:off x="1816750" y="2571750"/>
            <a:ext cx="6796500" cy="2055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2600"/>
              </a:spcAft>
              <a:buNone/>
            </a:pPr>
            <a:r>
              <a:rPr lang="en" sz="1800">
                <a:solidFill>
                  <a:srgbClr val="555555"/>
                </a:solidFill>
                <a:highlight>
                  <a:srgbClr val="FFFFFF"/>
                </a:highlight>
              </a:rPr>
              <a:t>We’re located in the Yadkin Valley AVA, of North Carolina’s Piedmont region. This means that the Yadkin Valley is an exceptional region for growing European wine grapes. RayLen Vineyards is a charter member of the AVA, joining in the early 2000s. RayLen Vineyards remains a leading pioneer of the Yadkin Valley with over 35,000 vines on our property today.</a:t>
            </a:r>
            <a:endParaRPr sz="1800">
              <a:solidFill>
                <a:srgbClr val="555555"/>
              </a:solidFill>
              <a:highlight>
                <a:srgbClr val="FFFFFF"/>
              </a:highlight>
            </a:endParaRPr>
          </a:p>
        </p:txBody>
      </p:sp>
      <p:pic>
        <p:nvPicPr>
          <p:cNvPr id="164" name="Google Shape;164;p26" descr="Raylen Vineyards &amp; Winery" title="Raylen Vineyards &amp; Winery"/>
          <p:cNvPicPr preferRelativeResize="0"/>
          <p:nvPr/>
        </p:nvPicPr>
        <p:blipFill>
          <a:blip r:embed="rId4">
            <a:alphaModFix/>
          </a:blip>
          <a:stretch>
            <a:fillRect/>
          </a:stretch>
        </p:blipFill>
        <p:spPr>
          <a:xfrm>
            <a:off x="2377850" y="734800"/>
            <a:ext cx="5572150" cy="1747100"/>
          </a:xfrm>
          <a:prstGeom prst="rect">
            <a:avLst/>
          </a:prstGeom>
          <a:noFill/>
          <a:ln>
            <a:noFill/>
          </a:ln>
        </p:spPr>
      </p:pic>
      <p:sp>
        <p:nvSpPr>
          <p:cNvPr id="165" name="Google Shape;165;p26"/>
          <p:cNvSpPr txBox="1"/>
          <p:nvPr/>
        </p:nvSpPr>
        <p:spPr>
          <a:xfrm>
            <a:off x="4300300" y="137025"/>
            <a:ext cx="43131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a:latin typeface="Roboto"/>
                <a:ea typeface="Roboto"/>
                <a:cs typeface="Roboto"/>
                <a:sym typeface="Roboto"/>
              </a:rPr>
              <a:t>East Coast   North Carolina</a:t>
            </a: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childTnLst>
                                </p:cTn>
                              </p:par>
                            </p:childTnLst>
                          </p:cTn>
                        </p:par>
                        <p:par>
                          <p:cTn id="7" fill="hold">
                            <p:stCondLst>
                              <p:cond delay="1000"/>
                            </p:stCondLst>
                            <p:childTnLst>
                              <p:par>
                                <p:cTn id="8" presetID="2" presetClass="entr" presetSubtype="2" fill="hold" nodeType="afterEffect">
                                  <p:stCondLst>
                                    <p:cond delay="0"/>
                                  </p:stCondLst>
                                  <p:childTnLst>
                                    <p:set>
                                      <p:cBhvr>
                                        <p:cTn id="9" dur="1" fill="hold">
                                          <p:stCondLst>
                                            <p:cond delay="0"/>
                                          </p:stCondLst>
                                        </p:cTn>
                                        <p:tgtEl>
                                          <p:spTgt spid="165"/>
                                        </p:tgtEl>
                                        <p:attrNameLst>
                                          <p:attrName>style.visibility</p:attrName>
                                        </p:attrNameLst>
                                      </p:cBhvr>
                                      <p:to>
                                        <p:strVal val="visible"/>
                                      </p:to>
                                    </p:set>
                                    <p:anim calcmode="lin" valueType="num">
                                      <p:cBhvr additive="base">
                                        <p:cTn id="10" dur="3000"/>
                                        <p:tgtEl>
                                          <p:spTgt spid="165"/>
                                        </p:tgtEl>
                                        <p:attrNameLst>
                                          <p:attrName>ppt_x</p:attrName>
                                        </p:attrNameLst>
                                      </p:cBhvr>
                                      <p:tavLst>
                                        <p:tav tm="0">
                                          <p:val>
                                            <p:strVal val="#ppt_x+1"/>
                                          </p:val>
                                        </p:tav>
                                        <p:tav tm="100000">
                                          <p:val>
                                            <p:strVal val="#ppt_x"/>
                                          </p:val>
                                        </p:tav>
                                      </p:tavLst>
                                    </p:anim>
                                  </p:childTnLst>
                                </p:cTn>
                              </p:par>
                            </p:childTnLst>
                          </p:cTn>
                        </p:par>
                        <p:par>
                          <p:cTn id="11" fill="hold">
                            <p:stCondLst>
                              <p:cond delay="4000"/>
                            </p:stCondLst>
                            <p:childTnLst>
                              <p:par>
                                <p:cTn id="12" presetID="10" presetClass="entr" presetSubtype="0" fill="hold" nodeType="afterEffect">
                                  <p:stCondLst>
                                    <p:cond delay="0"/>
                                  </p:stCondLst>
                                  <p:childTnLst>
                                    <p:set>
                                      <p:cBhvr>
                                        <p:cTn id="13" dur="1" fill="hold">
                                          <p:stCondLst>
                                            <p:cond delay="0"/>
                                          </p:stCondLst>
                                        </p:cTn>
                                        <p:tgtEl>
                                          <p:spTgt spid="162"/>
                                        </p:tgtEl>
                                        <p:attrNameLst>
                                          <p:attrName>style.visibility</p:attrName>
                                        </p:attrNameLst>
                                      </p:cBhvr>
                                      <p:to>
                                        <p:strVal val="visible"/>
                                      </p:to>
                                    </p:set>
                                    <p:animEffect transition="in" filter="fade">
                                      <p:cBhvr>
                                        <p:cTn id="14" dur="3000"/>
                                        <p:tgtEl>
                                          <p:spTgt spid="162"/>
                                        </p:tgtEl>
                                      </p:cBhvr>
                                    </p:animEffect>
                                  </p:childTnLst>
                                </p:cTn>
                              </p:par>
                            </p:childTnLst>
                          </p:cTn>
                        </p:par>
                        <p:par>
                          <p:cTn id="15" fill="hold">
                            <p:stCondLst>
                              <p:cond delay="7000"/>
                            </p:stCondLst>
                            <p:childTnLst>
                              <p:par>
                                <p:cTn id="16" presetID="10"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childTnLst>
                                </p:cTn>
                              </p:par>
                            </p:childTnLst>
                          </p:cTn>
                        </p:par>
                        <p:par>
                          <p:cTn id="19" fill="hold">
                            <p:stCondLst>
                              <p:cond delay="8000"/>
                            </p:stCondLst>
                            <p:childTnLst>
                              <p:par>
                                <p:cTn id="20" presetID="2" presetClass="entr" presetSubtype="4" fill="hold" nodeType="afterEffect">
                                  <p:stCondLst>
                                    <p:cond delay="0"/>
                                  </p:stCondLst>
                                  <p:childTnLst>
                                    <p:set>
                                      <p:cBhvr>
                                        <p:cTn id="21" dur="1" fill="hold">
                                          <p:stCondLst>
                                            <p:cond delay="0"/>
                                          </p:stCondLst>
                                        </p:cTn>
                                        <p:tgtEl>
                                          <p:spTgt spid="163"/>
                                        </p:tgtEl>
                                        <p:attrNameLst>
                                          <p:attrName>style.visibility</p:attrName>
                                        </p:attrNameLst>
                                      </p:cBhvr>
                                      <p:to>
                                        <p:strVal val="visible"/>
                                      </p:to>
                                    </p:set>
                                    <p:anim calcmode="lin" valueType="num">
                                      <p:cBhvr additive="base">
                                        <p:cTn id="22" dur="4000"/>
                                        <p:tgtEl>
                                          <p:spTgt spid="1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7"/>
          <p:cNvSpPr txBox="1"/>
          <p:nvPr/>
        </p:nvSpPr>
        <p:spPr>
          <a:xfrm>
            <a:off x="84325" y="126475"/>
            <a:ext cx="4722000" cy="4794600"/>
          </a:xfrm>
          <a:prstGeom prst="rect">
            <a:avLst/>
          </a:prstGeom>
          <a:solidFill>
            <a:srgbClr val="D0E0E3"/>
          </a:solidFill>
          <a:ln w="9525" cap="flat" cmpd="sng">
            <a:solidFill>
              <a:srgbClr val="D0E0E3"/>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lnSpc>
                <a:spcPct val="111562"/>
              </a:lnSpc>
              <a:spcBef>
                <a:spcPts val="0"/>
              </a:spcBef>
              <a:spcAft>
                <a:spcPts val="1500"/>
              </a:spcAft>
              <a:buNone/>
            </a:pPr>
            <a:r>
              <a:rPr lang="en" sz="1500">
                <a:highlight>
                  <a:srgbClr val="D0E0E3"/>
                </a:highlight>
              </a:rPr>
              <a:t>North Carolina is now home to 350 vineyards and more than 70 wineries in more than 30 counties. Statewide, the wine and grape industries account for more than 5,700 jobs. The crops vary across the state, with muscadine grapes typically harvested in the coastal and eastern regions, while vinifera (European varieties) and French-American hybrids are grown in the Piedmont, mountains, and much of the foothills area.</a:t>
            </a:r>
            <a:r>
              <a:rPr lang="en" sz="900">
                <a:highlight>
                  <a:srgbClr val="D0E0E3"/>
                </a:highlight>
              </a:rPr>
              <a:t> </a:t>
            </a:r>
            <a:r>
              <a:rPr lang="en" sz="1500">
                <a:highlight>
                  <a:srgbClr val="D0E0E3"/>
                </a:highlight>
              </a:rPr>
              <a:t>But it’s no accident that winemakers have migrated to the Yadkin Valley. The French have a term, terroir, to describe soil, temperature, topography, weather, and how they all combine to define the essence of an area’s wine. “Here, the rolling hills aren’t too high, making for great drainage and exposure to the sun,” “It’s hot in the daytime and cools off at night. That difference of high and low temperatures gives grapes the opportunity to rest and concentrate their sugar to make great wine.”</a:t>
            </a:r>
            <a:endParaRPr sz="1500">
              <a:highlight>
                <a:srgbClr val="D0E0E3"/>
              </a:highlight>
            </a:endParaRPr>
          </a:p>
        </p:txBody>
      </p:sp>
      <p:sp>
        <p:nvSpPr>
          <p:cNvPr id="171" name="Google Shape;171;p27"/>
          <p:cNvSpPr txBox="1"/>
          <p:nvPr/>
        </p:nvSpPr>
        <p:spPr>
          <a:xfrm>
            <a:off x="4900200" y="126475"/>
            <a:ext cx="4068600" cy="2031900"/>
          </a:xfrm>
          <a:prstGeom prst="rect">
            <a:avLst/>
          </a:prstGeom>
          <a:solidFill>
            <a:srgbClr val="93C47D"/>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Roboto"/>
                <a:ea typeface="Roboto"/>
                <a:cs typeface="Roboto"/>
                <a:sym typeface="Roboto"/>
              </a:rPr>
              <a:t>“Sonoma of the South” </a:t>
            </a:r>
            <a:endParaRPr sz="2400">
              <a:latin typeface="Roboto"/>
              <a:ea typeface="Roboto"/>
              <a:cs typeface="Roboto"/>
              <a:sym typeface="Roboto"/>
            </a:endParaRPr>
          </a:p>
          <a:p>
            <a:pPr marL="0" lvl="0" indent="0" algn="ctr" rtl="0">
              <a:spcBef>
                <a:spcPts val="0"/>
              </a:spcBef>
              <a:spcAft>
                <a:spcPts val="0"/>
              </a:spcAft>
              <a:buNone/>
            </a:pPr>
            <a:r>
              <a:rPr lang="en" sz="2400">
                <a:latin typeface="Roboto"/>
                <a:ea typeface="Roboto"/>
                <a:cs typeface="Roboto"/>
                <a:sym typeface="Roboto"/>
              </a:rPr>
              <a:t>From Tobacco to Wine,</a:t>
            </a:r>
            <a:endParaRPr sz="2400">
              <a:latin typeface="Roboto"/>
              <a:ea typeface="Roboto"/>
              <a:cs typeface="Roboto"/>
              <a:sym typeface="Roboto"/>
            </a:endParaRPr>
          </a:p>
          <a:p>
            <a:pPr marL="0" lvl="0" indent="0" algn="ctr" rtl="0">
              <a:spcBef>
                <a:spcPts val="0"/>
              </a:spcBef>
              <a:spcAft>
                <a:spcPts val="0"/>
              </a:spcAft>
              <a:buNone/>
            </a:pPr>
            <a:r>
              <a:rPr lang="en" sz="2400">
                <a:latin typeface="Roboto"/>
                <a:ea typeface="Roboto"/>
                <a:cs typeface="Roboto"/>
                <a:sym typeface="Roboto"/>
              </a:rPr>
              <a:t>North Carolina’s</a:t>
            </a:r>
            <a:endParaRPr sz="2400">
              <a:latin typeface="Roboto"/>
              <a:ea typeface="Roboto"/>
              <a:cs typeface="Roboto"/>
              <a:sym typeface="Roboto"/>
            </a:endParaRPr>
          </a:p>
          <a:p>
            <a:pPr marL="0" lvl="0" indent="0" algn="ctr" rtl="0">
              <a:spcBef>
                <a:spcPts val="0"/>
              </a:spcBef>
              <a:spcAft>
                <a:spcPts val="0"/>
              </a:spcAft>
              <a:buNone/>
            </a:pPr>
            <a:r>
              <a:rPr lang="en" sz="2400">
                <a:latin typeface="Roboto"/>
                <a:ea typeface="Roboto"/>
                <a:cs typeface="Roboto"/>
                <a:sym typeface="Roboto"/>
              </a:rPr>
              <a:t> Yadkin Valley</a:t>
            </a:r>
            <a:endParaRPr sz="2400">
              <a:latin typeface="Roboto"/>
              <a:ea typeface="Roboto"/>
              <a:cs typeface="Roboto"/>
              <a:sym typeface="Roboto"/>
            </a:endParaRPr>
          </a:p>
          <a:p>
            <a:pPr marL="0" lvl="0" indent="0" algn="ctr" rtl="0">
              <a:spcBef>
                <a:spcPts val="0"/>
              </a:spcBef>
              <a:spcAft>
                <a:spcPts val="0"/>
              </a:spcAft>
              <a:buNone/>
            </a:pPr>
            <a:r>
              <a:rPr lang="en" sz="2400">
                <a:latin typeface="Roboto"/>
                <a:ea typeface="Roboto"/>
                <a:cs typeface="Roboto"/>
                <a:sym typeface="Roboto"/>
              </a:rPr>
              <a:t>has turned over a new leaf.</a:t>
            </a:r>
            <a:endParaRPr sz="2400">
              <a:latin typeface="Roboto"/>
              <a:ea typeface="Roboto"/>
              <a:cs typeface="Roboto"/>
              <a:sym typeface="Roboto"/>
            </a:endParaRPr>
          </a:p>
        </p:txBody>
      </p:sp>
      <p:sp>
        <p:nvSpPr>
          <p:cNvPr id="172" name="Google Shape;172;p27"/>
          <p:cNvSpPr txBox="1"/>
          <p:nvPr/>
        </p:nvSpPr>
        <p:spPr>
          <a:xfrm>
            <a:off x="4900200" y="2158375"/>
            <a:ext cx="4068600" cy="2696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400"/>
              </a:spcAft>
              <a:buNone/>
            </a:pPr>
            <a:r>
              <a:rPr lang="en" sz="1600">
                <a:solidFill>
                  <a:srgbClr val="434345"/>
                </a:solidFill>
                <a:highlight>
                  <a:srgbClr val="FFFFFF"/>
                </a:highlight>
              </a:rPr>
              <a:t>The Yadkin Valley became North Carolina’s first federally-approved AVA in 2003. Growing from soil that for decades saw primarily tobacco, the grapes of the Yadkin Valley are not limited to the native breeds Muscadine and Scuppernong. Viticulture and wine making research have helped apart many European varietals to this area’s climate and soil.</a:t>
            </a:r>
            <a:endParaRPr sz="15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8"/>
          <p:cNvSpPr txBox="1"/>
          <p:nvPr/>
        </p:nvSpPr>
        <p:spPr>
          <a:xfrm>
            <a:off x="166800" y="172150"/>
            <a:ext cx="6810600" cy="4894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b="1">
                <a:latin typeface="Roboto"/>
                <a:ea typeface="Roboto"/>
                <a:cs typeface="Roboto"/>
                <a:sym typeface="Roboto"/>
              </a:rPr>
              <a:t>Barbera</a:t>
            </a:r>
            <a:endParaRPr sz="3000" b="1">
              <a:latin typeface="Roboto"/>
              <a:ea typeface="Roboto"/>
              <a:cs typeface="Roboto"/>
              <a:sym typeface="Roboto"/>
            </a:endParaRPr>
          </a:p>
          <a:p>
            <a:pPr marL="0" lvl="0" indent="0" algn="l" rtl="0">
              <a:spcBef>
                <a:spcPts val="0"/>
              </a:spcBef>
              <a:spcAft>
                <a:spcPts val="0"/>
              </a:spcAft>
              <a:buNone/>
            </a:pPr>
            <a:endParaRPr sz="2800">
              <a:latin typeface="Roboto"/>
              <a:ea typeface="Roboto"/>
              <a:cs typeface="Roboto"/>
              <a:sym typeface="Roboto"/>
            </a:endParaRPr>
          </a:p>
          <a:p>
            <a:pPr marL="0" lvl="0" indent="0" algn="l" rtl="0">
              <a:spcBef>
                <a:spcPts val="0"/>
              </a:spcBef>
              <a:spcAft>
                <a:spcPts val="0"/>
              </a:spcAft>
              <a:buNone/>
            </a:pPr>
            <a:r>
              <a:rPr lang="en" sz="2200">
                <a:latin typeface="Roboto"/>
                <a:ea typeface="Roboto"/>
                <a:cs typeface="Roboto"/>
                <a:sym typeface="Roboto"/>
              </a:rPr>
              <a:t>I can’t say too much without giving it away, so I will just say the grapes were grown in the same state as the wine they produced. And were treated in the same manner. </a:t>
            </a:r>
            <a:endParaRPr sz="2200">
              <a:latin typeface="Roboto"/>
              <a:ea typeface="Roboto"/>
              <a:cs typeface="Roboto"/>
              <a:sym typeface="Roboto"/>
            </a:endParaRPr>
          </a:p>
          <a:p>
            <a:pPr marL="0" lvl="0" indent="0" algn="l" rtl="0">
              <a:spcBef>
                <a:spcPts val="0"/>
              </a:spcBef>
              <a:spcAft>
                <a:spcPts val="0"/>
              </a:spcAft>
              <a:buNone/>
            </a:pPr>
            <a:endParaRPr sz="2800">
              <a:latin typeface="Roboto"/>
              <a:ea typeface="Roboto"/>
              <a:cs typeface="Roboto"/>
              <a:sym typeface="Roboto"/>
            </a:endParaRPr>
          </a:p>
          <a:p>
            <a:pPr marL="0" lvl="0" indent="0" algn="l" rtl="0">
              <a:spcBef>
                <a:spcPts val="0"/>
              </a:spcBef>
              <a:spcAft>
                <a:spcPts val="0"/>
              </a:spcAft>
              <a:buNone/>
            </a:pPr>
            <a:r>
              <a:rPr lang="en" sz="2200">
                <a:latin typeface="Roboto"/>
                <a:ea typeface="Roboto"/>
                <a:cs typeface="Roboto"/>
                <a:sym typeface="Roboto"/>
              </a:rPr>
              <a:t>We will pause for you to try your second pair and make your vote as to which you think is East Coast and which is West Coast.</a:t>
            </a:r>
            <a:endParaRPr sz="2200">
              <a:latin typeface="Roboto"/>
              <a:ea typeface="Roboto"/>
              <a:cs typeface="Roboto"/>
              <a:sym typeface="Roboto"/>
            </a:endParaRPr>
          </a:p>
          <a:p>
            <a:pPr marL="0" lvl="0" indent="0" algn="l" rtl="0">
              <a:spcBef>
                <a:spcPts val="0"/>
              </a:spcBef>
              <a:spcAft>
                <a:spcPts val="0"/>
              </a:spcAft>
              <a:buNone/>
            </a:pPr>
            <a:endParaRPr sz="2200">
              <a:latin typeface="Roboto"/>
              <a:ea typeface="Roboto"/>
              <a:cs typeface="Roboto"/>
              <a:sym typeface="Roboto"/>
            </a:endParaRPr>
          </a:p>
          <a:p>
            <a:pPr marL="0" lvl="0" indent="0" algn="l" rtl="0">
              <a:spcBef>
                <a:spcPts val="0"/>
              </a:spcBef>
              <a:spcAft>
                <a:spcPts val="0"/>
              </a:spcAft>
              <a:buNone/>
            </a:pPr>
            <a:r>
              <a:rPr lang="en" sz="2200">
                <a:latin typeface="Roboto"/>
                <a:ea typeface="Roboto"/>
                <a:cs typeface="Roboto"/>
                <a:sym typeface="Roboto"/>
              </a:rPr>
              <a:t>Do you notice a significant difference in these 2 wines?</a:t>
            </a:r>
            <a:endParaRPr sz="2400">
              <a:latin typeface="Roboto"/>
              <a:ea typeface="Roboto"/>
              <a:cs typeface="Roboto"/>
              <a:sym typeface="Roboto"/>
            </a:endParaRPr>
          </a:p>
        </p:txBody>
      </p:sp>
      <p:pic>
        <p:nvPicPr>
          <p:cNvPr id="178" name="Google Shape;178;p28"/>
          <p:cNvPicPr preferRelativeResize="0"/>
          <p:nvPr/>
        </p:nvPicPr>
        <p:blipFill>
          <a:blip r:embed="rId3">
            <a:alphaModFix/>
          </a:blip>
          <a:stretch>
            <a:fillRect/>
          </a:stretch>
        </p:blipFill>
        <p:spPr>
          <a:xfrm>
            <a:off x="6798275" y="152400"/>
            <a:ext cx="2193325" cy="31360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9"/>
          <p:cNvSpPr txBox="1"/>
          <p:nvPr/>
        </p:nvSpPr>
        <p:spPr>
          <a:xfrm>
            <a:off x="489850" y="61225"/>
            <a:ext cx="24297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latin typeface="Roboto"/>
                <a:ea typeface="Roboto"/>
                <a:cs typeface="Roboto"/>
                <a:sym typeface="Roboto"/>
              </a:rPr>
              <a:t>Barbera # 1 - </a:t>
            </a:r>
            <a:endParaRPr sz="3000">
              <a:latin typeface="Roboto"/>
              <a:ea typeface="Roboto"/>
              <a:cs typeface="Roboto"/>
              <a:sym typeface="Roboto"/>
            </a:endParaRPr>
          </a:p>
        </p:txBody>
      </p:sp>
      <p:pic>
        <p:nvPicPr>
          <p:cNvPr id="184" name="Google Shape;184;p29"/>
          <p:cNvPicPr preferRelativeResize="0"/>
          <p:nvPr/>
        </p:nvPicPr>
        <p:blipFill>
          <a:blip r:embed="rId3">
            <a:alphaModFix/>
          </a:blip>
          <a:stretch>
            <a:fillRect/>
          </a:stretch>
        </p:blipFill>
        <p:spPr>
          <a:xfrm>
            <a:off x="713525" y="1020150"/>
            <a:ext cx="2123400" cy="3702225"/>
          </a:xfrm>
          <a:prstGeom prst="rect">
            <a:avLst/>
          </a:prstGeom>
          <a:noFill/>
          <a:ln>
            <a:noFill/>
          </a:ln>
        </p:spPr>
      </p:pic>
      <p:sp>
        <p:nvSpPr>
          <p:cNvPr id="185" name="Google Shape;185;p29"/>
          <p:cNvSpPr txBox="1"/>
          <p:nvPr/>
        </p:nvSpPr>
        <p:spPr>
          <a:xfrm>
            <a:off x="3014425" y="105400"/>
            <a:ext cx="5649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latin typeface="Roboto"/>
                <a:ea typeface="Roboto"/>
                <a:cs typeface="Roboto"/>
                <a:sym typeface="Roboto"/>
              </a:rPr>
              <a:t>East Coast - Virginia (Stuart)</a:t>
            </a:r>
            <a:endParaRPr>
              <a:latin typeface="Roboto"/>
              <a:ea typeface="Roboto"/>
              <a:cs typeface="Roboto"/>
              <a:sym typeface="Roboto"/>
            </a:endParaRPr>
          </a:p>
        </p:txBody>
      </p:sp>
      <p:pic>
        <p:nvPicPr>
          <p:cNvPr id="186" name="Google Shape;186;p29"/>
          <p:cNvPicPr preferRelativeResize="0"/>
          <p:nvPr/>
        </p:nvPicPr>
        <p:blipFill rotWithShape="1">
          <a:blip r:embed="rId4">
            <a:alphaModFix/>
          </a:blip>
          <a:srcRect t="22283" b="21129"/>
          <a:stretch/>
        </p:blipFill>
        <p:spPr>
          <a:xfrm>
            <a:off x="3411600" y="822125"/>
            <a:ext cx="4086801" cy="1665300"/>
          </a:xfrm>
          <a:prstGeom prst="rect">
            <a:avLst/>
          </a:prstGeom>
          <a:noFill/>
          <a:ln>
            <a:noFill/>
          </a:ln>
        </p:spPr>
      </p:pic>
      <p:sp>
        <p:nvSpPr>
          <p:cNvPr id="187" name="Google Shape;187;p29"/>
          <p:cNvSpPr txBox="1"/>
          <p:nvPr/>
        </p:nvSpPr>
        <p:spPr>
          <a:xfrm>
            <a:off x="3786625" y="2487425"/>
            <a:ext cx="3428700" cy="207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50">
                <a:solidFill>
                  <a:srgbClr val="333333"/>
                </a:solidFill>
                <a:highlight>
                  <a:srgbClr val="FFFFFF"/>
                </a:highlight>
              </a:rPr>
              <a:t>The winery name comes from both sides of the family, Stanley and Burnette. The family is a combination of these, so the name should be as well.</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1000"/>
                                        <p:tgtEl>
                                          <p:spTgt spid="183"/>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185"/>
                                        </p:tgtEl>
                                        <p:attrNameLst>
                                          <p:attrName>style.visibility</p:attrName>
                                        </p:attrNameLst>
                                      </p:cBhvr>
                                      <p:to>
                                        <p:strVal val="visible"/>
                                      </p:to>
                                    </p:set>
                                    <p:anim calcmode="lin" valueType="num">
                                      <p:cBhvr additive="base">
                                        <p:cTn id="11" dur="3000"/>
                                        <p:tgtEl>
                                          <p:spTgt spid="185"/>
                                        </p:tgtEl>
                                        <p:attrNameLst>
                                          <p:attrName>ppt_x</p:attrName>
                                        </p:attrNameLst>
                                      </p:cBhvr>
                                      <p:tavLst>
                                        <p:tav tm="0">
                                          <p:val>
                                            <p:strVal val="#ppt_x+1"/>
                                          </p:val>
                                        </p:tav>
                                        <p:tav tm="100000">
                                          <p:val>
                                            <p:strVal val="#ppt_x"/>
                                          </p:val>
                                        </p:tav>
                                      </p:tavLst>
                                    </p:anim>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84"/>
                                        </p:tgtEl>
                                        <p:attrNameLst>
                                          <p:attrName>style.visibility</p:attrName>
                                        </p:attrNameLst>
                                      </p:cBhvr>
                                      <p:to>
                                        <p:strVal val="visible"/>
                                      </p:to>
                                    </p:set>
                                    <p:animEffect transition="in" filter="fade">
                                      <p:cBhvr>
                                        <p:cTn id="15" dur="4800"/>
                                        <p:tgtEl>
                                          <p:spTgt spid="184"/>
                                        </p:tgtEl>
                                      </p:cBhvr>
                                    </p:animEffect>
                                  </p:childTnLst>
                                </p:cTn>
                              </p:par>
                            </p:childTnLst>
                          </p:cTn>
                        </p:par>
                        <p:par>
                          <p:cTn id="16" fill="hold">
                            <p:stCondLst>
                              <p:cond delay="8800"/>
                            </p:stCondLst>
                            <p:childTnLst>
                              <p:par>
                                <p:cTn id="17" presetID="1" presetClass="entr" presetSubtype="0" fill="hold" nodeType="afterEffect">
                                  <p:stCondLst>
                                    <p:cond delay="0"/>
                                  </p:stCondLst>
                                  <p:childTnLst>
                                    <p:set>
                                      <p:cBhvr>
                                        <p:cTn id="18" dur="1" fill="hold">
                                          <p:stCondLst>
                                            <p:cond delay="0"/>
                                          </p:stCondLst>
                                        </p:cTn>
                                        <p:tgtEl>
                                          <p:spTgt spid="186"/>
                                        </p:tgtEl>
                                        <p:attrNameLst>
                                          <p:attrName>style.visibility</p:attrName>
                                        </p:attrNameLst>
                                      </p:cBhvr>
                                      <p:to>
                                        <p:strVal val="visible"/>
                                      </p:to>
                                    </p:set>
                                  </p:childTnLst>
                                </p:cTn>
                              </p:par>
                            </p:childTnLst>
                          </p:cTn>
                        </p:par>
                        <p:par>
                          <p:cTn id="19" fill="hold">
                            <p:stCondLst>
                              <p:cond delay="9800"/>
                            </p:stCondLst>
                            <p:childTnLst>
                              <p:par>
                                <p:cTn id="20" presetID="10" presetClass="entr" presetSubtype="0" fill="hold" nodeType="afterEffect">
                                  <p:stCondLst>
                                    <p:cond delay="0"/>
                                  </p:stCondLst>
                                  <p:childTnLst>
                                    <p:set>
                                      <p:cBhvr>
                                        <p:cTn id="21" dur="1" fill="hold">
                                          <p:stCondLst>
                                            <p:cond delay="0"/>
                                          </p:stCondLst>
                                        </p:cTn>
                                        <p:tgtEl>
                                          <p:spTgt spid="187"/>
                                        </p:tgtEl>
                                        <p:attrNameLst>
                                          <p:attrName>style.visibility</p:attrName>
                                        </p:attrNameLst>
                                      </p:cBhvr>
                                      <p:to>
                                        <p:strVal val="visible"/>
                                      </p:to>
                                    </p:set>
                                    <p:animEffect transition="in" filter="fade">
                                      <p:cBhvr>
                                        <p:cTn id="22" dur="10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0"/>
          <p:cNvSpPr txBox="1"/>
          <p:nvPr/>
        </p:nvSpPr>
        <p:spPr>
          <a:xfrm>
            <a:off x="5522225" y="273475"/>
            <a:ext cx="3000000" cy="3763500"/>
          </a:xfrm>
          <a:prstGeom prst="rect">
            <a:avLst/>
          </a:prstGeom>
          <a:solidFill>
            <a:srgbClr val="B6D7A8"/>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 sz="1550">
                <a:solidFill>
                  <a:srgbClr val="333333"/>
                </a:solidFill>
                <a:highlight>
                  <a:srgbClr val="B6D7A8"/>
                </a:highlight>
              </a:rPr>
              <a:t>Stanburn Vineyard began with 2.5 acres of Chardonnay by planting approximately 1250 vines, and 4 acres of Cabernet Franc with about 2050 vines. In 2004, they planted 2.5 acres of Traminette with almost 1300 vines. In 2010, they planted Barbera to add another red variety into the field. The vineyard currently yields between 45-50 tons of grapes each year, depending on needs and Mother Nature. She can be fickle!</a:t>
            </a:r>
            <a:endParaRPr sz="1550">
              <a:solidFill>
                <a:srgbClr val="333333"/>
              </a:solidFill>
              <a:highlight>
                <a:srgbClr val="B6D7A8"/>
              </a:highlight>
            </a:endParaRPr>
          </a:p>
        </p:txBody>
      </p:sp>
      <p:sp>
        <p:nvSpPr>
          <p:cNvPr id="193" name="Google Shape;193;p30"/>
          <p:cNvSpPr txBox="1"/>
          <p:nvPr/>
        </p:nvSpPr>
        <p:spPr>
          <a:xfrm>
            <a:off x="241925" y="230550"/>
            <a:ext cx="5048700" cy="2378100"/>
          </a:xfrm>
          <a:prstGeom prst="rect">
            <a:avLst/>
          </a:prstGeom>
          <a:solidFill>
            <a:srgbClr val="A4C2F4"/>
          </a:solid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a:solidFill>
                  <a:srgbClr val="4A4A4A"/>
                </a:solidFill>
                <a:highlight>
                  <a:srgbClr val="A4C2F4"/>
                </a:highlight>
              </a:rPr>
              <a:t>The Rocky Knob AVA</a:t>
            </a:r>
            <a:endParaRPr>
              <a:solidFill>
                <a:srgbClr val="4A4A4A"/>
              </a:solidFill>
              <a:highlight>
                <a:srgbClr val="A4C2F4"/>
              </a:highlight>
            </a:endParaRPr>
          </a:p>
          <a:p>
            <a:pPr marL="0" lvl="0" indent="0" algn="l" rtl="0">
              <a:lnSpc>
                <a:spcPct val="150000"/>
              </a:lnSpc>
              <a:spcBef>
                <a:spcPts val="300"/>
              </a:spcBef>
              <a:spcAft>
                <a:spcPts val="0"/>
              </a:spcAft>
              <a:buNone/>
            </a:pPr>
            <a:r>
              <a:rPr lang="en">
                <a:solidFill>
                  <a:srgbClr val="06272D"/>
                </a:solidFill>
                <a:highlight>
                  <a:srgbClr val="A4C2F4"/>
                </a:highlight>
              </a:rPr>
              <a:t>The Rocky Knob AVA is located in Floyd and Patrick counties on the eastern slopes of the Blue Ridge Mountains. The area is located on the eastern slopes of the Blue Ridge Mountains in southwestern Virginia near the towns of Woolwine and Meadows of Dan and astride the Blue Ridge Parkway. The soil is primarily loam and gravel and is well drained.</a:t>
            </a:r>
            <a:endParaRPr sz="1650">
              <a:solidFill>
                <a:srgbClr val="333333"/>
              </a:solidFill>
              <a:highlight>
                <a:srgbClr val="FFFFFF"/>
              </a:highlight>
            </a:endParaRPr>
          </a:p>
        </p:txBody>
      </p:sp>
      <p:sp>
        <p:nvSpPr>
          <p:cNvPr id="194" name="Google Shape;194;p30"/>
          <p:cNvSpPr txBox="1"/>
          <p:nvPr/>
        </p:nvSpPr>
        <p:spPr>
          <a:xfrm>
            <a:off x="241925" y="2608650"/>
            <a:ext cx="5048700" cy="252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solidFill>
                  <a:srgbClr val="06272D"/>
                </a:solidFill>
                <a:highlight>
                  <a:srgbClr val="FFFFFF"/>
                </a:highlight>
              </a:rPr>
              <a:t>Interstate 81 bisects the Blue Ridge Wine Region, which runs south of Roanoke to the North Carolina border. The windy and picturesque mountainsides of southwest Virginia are home to a number of well-established wineries thanks to loamy and gravelly soil with good drainage and stunning elevations.</a:t>
            </a:r>
            <a:endParaRPr sz="2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1"/>
          <p:cNvSpPr txBox="1"/>
          <p:nvPr/>
        </p:nvSpPr>
        <p:spPr>
          <a:xfrm>
            <a:off x="3362250" y="867450"/>
            <a:ext cx="53226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900"/>
          </a:p>
        </p:txBody>
      </p:sp>
      <p:sp>
        <p:nvSpPr>
          <p:cNvPr id="200" name="Google Shape;200;p31"/>
          <p:cNvSpPr txBox="1"/>
          <p:nvPr/>
        </p:nvSpPr>
        <p:spPr>
          <a:xfrm>
            <a:off x="4786300" y="273387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01" name="Google Shape;201;p31"/>
          <p:cNvSpPr txBox="1"/>
          <p:nvPr/>
        </p:nvSpPr>
        <p:spPr>
          <a:xfrm>
            <a:off x="102050" y="142875"/>
            <a:ext cx="2709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latin typeface="Roboto"/>
                <a:ea typeface="Roboto"/>
                <a:cs typeface="Roboto"/>
                <a:sym typeface="Roboto"/>
              </a:rPr>
              <a:t>Barbera # 2 - </a:t>
            </a:r>
            <a:endParaRPr sz="3000">
              <a:latin typeface="Roboto"/>
              <a:ea typeface="Roboto"/>
              <a:cs typeface="Roboto"/>
              <a:sym typeface="Roboto"/>
            </a:endParaRPr>
          </a:p>
        </p:txBody>
      </p:sp>
      <p:pic>
        <p:nvPicPr>
          <p:cNvPr id="202" name="Google Shape;202;p31"/>
          <p:cNvPicPr preferRelativeResize="0"/>
          <p:nvPr/>
        </p:nvPicPr>
        <p:blipFill rotWithShape="1">
          <a:blip r:embed="rId3">
            <a:alphaModFix/>
          </a:blip>
          <a:srcRect l="14806"/>
          <a:stretch/>
        </p:blipFill>
        <p:spPr>
          <a:xfrm>
            <a:off x="224174" y="789375"/>
            <a:ext cx="2587275" cy="4049325"/>
          </a:xfrm>
          <a:prstGeom prst="rect">
            <a:avLst/>
          </a:prstGeom>
          <a:noFill/>
          <a:ln>
            <a:noFill/>
          </a:ln>
        </p:spPr>
      </p:pic>
      <p:pic>
        <p:nvPicPr>
          <p:cNvPr id="203" name="Google Shape;203;p31"/>
          <p:cNvPicPr preferRelativeResize="0"/>
          <p:nvPr/>
        </p:nvPicPr>
        <p:blipFill rotWithShape="1">
          <a:blip r:embed="rId4">
            <a:alphaModFix/>
          </a:blip>
          <a:srcRect t="25466" b="26923"/>
          <a:stretch/>
        </p:blipFill>
        <p:spPr>
          <a:xfrm>
            <a:off x="3550875" y="789375"/>
            <a:ext cx="4235425" cy="991875"/>
          </a:xfrm>
          <a:prstGeom prst="rect">
            <a:avLst/>
          </a:prstGeom>
          <a:noFill/>
          <a:ln>
            <a:noFill/>
          </a:ln>
        </p:spPr>
      </p:pic>
      <p:sp>
        <p:nvSpPr>
          <p:cNvPr id="204" name="Google Shape;204;p31"/>
          <p:cNvSpPr txBox="1"/>
          <p:nvPr/>
        </p:nvSpPr>
        <p:spPr>
          <a:xfrm>
            <a:off x="2866875" y="179175"/>
            <a:ext cx="609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latin typeface="Roboto"/>
                <a:ea typeface="Roboto"/>
                <a:cs typeface="Roboto"/>
                <a:sym typeface="Roboto"/>
              </a:rPr>
              <a:t> West Coast  Washington State</a:t>
            </a:r>
            <a:endParaRPr>
              <a:latin typeface="Roboto"/>
              <a:ea typeface="Roboto"/>
              <a:cs typeface="Roboto"/>
              <a:sym typeface="Roboto"/>
            </a:endParaRPr>
          </a:p>
        </p:txBody>
      </p:sp>
      <p:sp>
        <p:nvSpPr>
          <p:cNvPr id="205" name="Google Shape;205;p31"/>
          <p:cNvSpPr txBox="1"/>
          <p:nvPr/>
        </p:nvSpPr>
        <p:spPr>
          <a:xfrm>
            <a:off x="3362250" y="1995875"/>
            <a:ext cx="4836000" cy="201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rgbClr val="111111"/>
                </a:solidFill>
                <a:highlight>
                  <a:srgbClr val="FFFFFF"/>
                </a:highlight>
                <a:latin typeface="Roboto"/>
                <a:ea typeface="Roboto"/>
                <a:cs typeface="Roboto"/>
                <a:sym typeface="Roboto"/>
              </a:rPr>
              <a:t>The Lost River Winery is a boutique, family-owned winery started in 2002 the upper Methow Valley of  Washington State by a family of Bellingham transplants. Their primary varietal wines include Pinot Gris, Barbera, Nebbiolo, Walla Walla Syrah, Cabernet Sauvignon, Merlot and Semillon.</a:t>
            </a:r>
            <a:endParaRPr sz="1900"/>
          </a:p>
        </p:txBody>
      </p:sp>
      <p:sp>
        <p:nvSpPr>
          <p:cNvPr id="206" name="Google Shape;206;p31"/>
          <p:cNvSpPr txBox="1"/>
          <p:nvPr/>
        </p:nvSpPr>
        <p:spPr>
          <a:xfrm>
            <a:off x="3383700" y="4134825"/>
            <a:ext cx="4800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It might be relevant to mention that this winery was just recently sold, but they say nothing is going to change as far as the wines. </a:t>
            </a: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childTnLst>
                                </p:cTn>
                              </p:par>
                            </p:childTnLst>
                          </p:cTn>
                        </p:par>
                        <p:par>
                          <p:cTn id="7" fill="hold">
                            <p:stCondLst>
                              <p:cond delay="1000"/>
                            </p:stCondLst>
                            <p:childTnLst>
                              <p:par>
                                <p:cTn id="8" presetID="2" presetClass="entr" presetSubtype="2" fill="hold" nodeType="afterEffect">
                                  <p:stCondLst>
                                    <p:cond delay="0"/>
                                  </p:stCondLst>
                                  <p:childTnLst>
                                    <p:set>
                                      <p:cBhvr>
                                        <p:cTn id="9" dur="1" fill="hold">
                                          <p:stCondLst>
                                            <p:cond delay="0"/>
                                          </p:stCondLst>
                                        </p:cTn>
                                        <p:tgtEl>
                                          <p:spTgt spid="204"/>
                                        </p:tgtEl>
                                        <p:attrNameLst>
                                          <p:attrName>style.visibility</p:attrName>
                                        </p:attrNameLst>
                                      </p:cBhvr>
                                      <p:to>
                                        <p:strVal val="visible"/>
                                      </p:to>
                                    </p:set>
                                    <p:anim calcmode="lin" valueType="num">
                                      <p:cBhvr additive="base">
                                        <p:cTn id="10" dur="3000"/>
                                        <p:tgtEl>
                                          <p:spTgt spid="204"/>
                                        </p:tgtEl>
                                        <p:attrNameLst>
                                          <p:attrName>ppt_x</p:attrName>
                                        </p:attrNameLst>
                                      </p:cBhvr>
                                      <p:tavLst>
                                        <p:tav tm="0">
                                          <p:val>
                                            <p:strVal val="#ppt_x+1"/>
                                          </p:val>
                                        </p:tav>
                                        <p:tav tm="100000">
                                          <p:val>
                                            <p:strVal val="#ppt_x"/>
                                          </p:val>
                                        </p:tav>
                                      </p:tavLst>
                                    </p:anim>
                                  </p:childTnLst>
                                </p:cTn>
                              </p:par>
                            </p:childTnLst>
                          </p:cTn>
                        </p:par>
                        <p:par>
                          <p:cTn id="11" fill="hold">
                            <p:stCondLst>
                              <p:cond delay="4000"/>
                            </p:stCondLst>
                            <p:childTnLst>
                              <p:par>
                                <p:cTn id="12" presetID="10" presetClass="entr" presetSubtype="0" fill="hold" nodeType="afterEffect">
                                  <p:stCondLst>
                                    <p:cond delay="0"/>
                                  </p:stCondLst>
                                  <p:childTnLst>
                                    <p:set>
                                      <p:cBhvr>
                                        <p:cTn id="13" dur="1" fill="hold">
                                          <p:stCondLst>
                                            <p:cond delay="0"/>
                                          </p:stCondLst>
                                        </p:cTn>
                                        <p:tgtEl>
                                          <p:spTgt spid="202"/>
                                        </p:tgtEl>
                                        <p:attrNameLst>
                                          <p:attrName>style.visibility</p:attrName>
                                        </p:attrNameLst>
                                      </p:cBhvr>
                                      <p:to>
                                        <p:strVal val="visible"/>
                                      </p:to>
                                    </p:set>
                                    <p:animEffect transition="in" filter="fade">
                                      <p:cBhvr>
                                        <p:cTn id="14" dur="3000"/>
                                        <p:tgtEl>
                                          <p:spTgt spid="202"/>
                                        </p:tgtEl>
                                      </p:cBhvr>
                                    </p:animEffect>
                                  </p:childTnLst>
                                </p:cTn>
                              </p:par>
                            </p:childTnLst>
                          </p:cTn>
                        </p:par>
                        <p:par>
                          <p:cTn id="15" fill="hold">
                            <p:stCondLst>
                              <p:cond delay="7000"/>
                            </p:stCondLst>
                            <p:childTnLst>
                              <p:par>
                                <p:cTn id="16" presetID="1" presetClass="entr" presetSubtype="0" fill="hold" nodeType="afterEffect">
                                  <p:stCondLst>
                                    <p:cond delay="0"/>
                                  </p:stCondLst>
                                  <p:childTnLst>
                                    <p:set>
                                      <p:cBhvr>
                                        <p:cTn id="17" dur="1" fill="hold">
                                          <p:stCondLst>
                                            <p:cond delay="0"/>
                                          </p:stCondLst>
                                        </p:cTn>
                                        <p:tgtEl>
                                          <p:spTgt spid="203"/>
                                        </p:tgtEl>
                                        <p:attrNameLst>
                                          <p:attrName>style.visibility</p:attrName>
                                        </p:attrNameLst>
                                      </p:cBhvr>
                                      <p:to>
                                        <p:strVal val="visible"/>
                                      </p:to>
                                    </p:set>
                                  </p:childTnLst>
                                </p:cTn>
                              </p:par>
                            </p:childTnLst>
                          </p:cTn>
                        </p:par>
                        <p:par>
                          <p:cTn id="18" fill="hold">
                            <p:stCondLst>
                              <p:cond delay="11000"/>
                            </p:stCondLst>
                            <p:childTnLst>
                              <p:par>
                                <p:cTn id="19" presetID="10" presetClass="entr" presetSubtype="0" fill="hold" nodeType="afterEffect">
                                  <p:stCondLst>
                                    <p:cond delay="0"/>
                                  </p:stCondLst>
                                  <p:childTnLst>
                                    <p:set>
                                      <p:cBhvr>
                                        <p:cTn id="20" dur="1" fill="hold">
                                          <p:stCondLst>
                                            <p:cond delay="0"/>
                                          </p:stCondLst>
                                        </p:cTn>
                                        <p:tgtEl>
                                          <p:spTgt spid="205"/>
                                        </p:tgtEl>
                                        <p:attrNameLst>
                                          <p:attrName>style.visibility</p:attrName>
                                        </p:attrNameLst>
                                      </p:cBhvr>
                                      <p:to>
                                        <p:strVal val="visible"/>
                                      </p:to>
                                    </p:set>
                                    <p:animEffect transition="in" filter="fade">
                                      <p:cBhvr>
                                        <p:cTn id="21" dur="1000"/>
                                        <p:tgtEl>
                                          <p:spTgt spid="205"/>
                                        </p:tgtEl>
                                      </p:cBhvr>
                                    </p:animEffect>
                                  </p:childTnLst>
                                </p:cTn>
                              </p:par>
                              <p:par>
                                <p:cTn id="22" presetID="2" presetClass="entr" presetSubtype="4" fill="hold" nodeType="withEffect">
                                  <p:stCondLst>
                                    <p:cond delay="0"/>
                                  </p:stCondLst>
                                  <p:childTnLst>
                                    <p:set>
                                      <p:cBhvr>
                                        <p:cTn id="23" dur="1" fill="hold">
                                          <p:stCondLst>
                                            <p:cond delay="0"/>
                                          </p:stCondLst>
                                        </p:cTn>
                                        <p:tgtEl>
                                          <p:spTgt spid="206"/>
                                        </p:tgtEl>
                                        <p:attrNameLst>
                                          <p:attrName>style.visibility</p:attrName>
                                        </p:attrNameLst>
                                      </p:cBhvr>
                                      <p:to>
                                        <p:strVal val="visible"/>
                                      </p:to>
                                    </p:set>
                                    <p:anim calcmode="lin" valueType="num">
                                      <p:cBhvr additive="base">
                                        <p:cTn id="24" dur="1000"/>
                                        <p:tgtEl>
                                          <p:spTgt spid="2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subTitle" idx="1"/>
          </p:nvPr>
        </p:nvSpPr>
        <p:spPr>
          <a:xfrm>
            <a:off x="2133050" y="408200"/>
            <a:ext cx="1979700" cy="165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b="1">
                <a:solidFill>
                  <a:srgbClr val="666666"/>
                </a:solidFill>
              </a:rPr>
              <a:t>East Coast </a:t>
            </a:r>
            <a:endParaRPr sz="4800" b="1">
              <a:solidFill>
                <a:srgbClr val="666666"/>
              </a:solidFill>
            </a:endParaRPr>
          </a:p>
        </p:txBody>
      </p:sp>
      <p:sp>
        <p:nvSpPr>
          <p:cNvPr id="70" name="Google Shape;70;p14"/>
          <p:cNvSpPr txBox="1"/>
          <p:nvPr/>
        </p:nvSpPr>
        <p:spPr>
          <a:xfrm>
            <a:off x="3694325" y="2530925"/>
            <a:ext cx="22554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200">
                <a:solidFill>
                  <a:srgbClr val="FFFF00"/>
                </a:solidFill>
                <a:latin typeface="Roboto"/>
                <a:ea typeface="Roboto"/>
                <a:cs typeface="Roboto"/>
                <a:sym typeface="Roboto"/>
              </a:rPr>
              <a:t>VS.</a:t>
            </a:r>
            <a:endParaRPr sz="7200">
              <a:solidFill>
                <a:srgbClr val="FFFF00"/>
              </a:solidFill>
              <a:latin typeface="Roboto"/>
              <a:ea typeface="Roboto"/>
              <a:cs typeface="Roboto"/>
              <a:sym typeface="Roboto"/>
            </a:endParaRPr>
          </a:p>
        </p:txBody>
      </p:sp>
      <p:sp>
        <p:nvSpPr>
          <p:cNvPr id="71" name="Google Shape;71;p14"/>
          <p:cNvSpPr txBox="1"/>
          <p:nvPr/>
        </p:nvSpPr>
        <p:spPr>
          <a:xfrm>
            <a:off x="5837475" y="3408575"/>
            <a:ext cx="27759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800">
                <a:solidFill>
                  <a:schemeClr val="lt1"/>
                </a:solidFill>
                <a:latin typeface="Roboto"/>
                <a:ea typeface="Roboto"/>
                <a:cs typeface="Roboto"/>
                <a:sym typeface="Roboto"/>
              </a:rPr>
              <a:t>West Coast</a:t>
            </a:r>
            <a:endParaRPr sz="4800">
              <a:solidFill>
                <a:schemeClr val="lt1"/>
              </a:solidFill>
              <a:latin typeface="Roboto"/>
              <a:ea typeface="Roboto"/>
              <a:cs typeface="Roboto"/>
              <a:sym typeface="Roboto"/>
            </a:endParaRPr>
          </a:p>
        </p:txBody>
      </p:sp>
      <p:pic>
        <p:nvPicPr>
          <p:cNvPr id="72" name="Google Shape;72;p14"/>
          <p:cNvPicPr preferRelativeResize="0"/>
          <p:nvPr/>
        </p:nvPicPr>
        <p:blipFill rotWithShape="1">
          <a:blip r:embed="rId3">
            <a:alphaModFix/>
          </a:blip>
          <a:srcRect l="65579" t="4167" r="737" b="1749"/>
          <a:stretch/>
        </p:blipFill>
        <p:spPr>
          <a:xfrm>
            <a:off x="142875" y="110700"/>
            <a:ext cx="2063072" cy="3563226"/>
          </a:xfrm>
          <a:prstGeom prst="rect">
            <a:avLst/>
          </a:prstGeom>
          <a:noFill/>
          <a:ln>
            <a:noFill/>
          </a:ln>
        </p:spPr>
      </p:pic>
      <p:pic>
        <p:nvPicPr>
          <p:cNvPr id="73" name="Google Shape;73;p14"/>
          <p:cNvPicPr preferRelativeResize="0"/>
          <p:nvPr/>
        </p:nvPicPr>
        <p:blipFill rotWithShape="1">
          <a:blip r:embed="rId4">
            <a:alphaModFix/>
          </a:blip>
          <a:srcRect r="70461" b="28911"/>
          <a:stretch/>
        </p:blipFill>
        <p:spPr>
          <a:xfrm>
            <a:off x="6938950" y="110700"/>
            <a:ext cx="2063072" cy="322921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par>
                          <p:cTn id="7" fill="hold">
                            <p:stCondLst>
                              <p:cond delay="1000"/>
                            </p:stCondLst>
                            <p:childTnLst>
                              <p:par>
                                <p:cTn id="8" presetID="10" presetClass="entr" presetSubtype="0" fill="hold" nodeType="after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fade">
                                      <p:cBhvr>
                                        <p:cTn id="10" dur="1000"/>
                                        <p:tgtEl>
                                          <p:spTgt spid="72"/>
                                        </p:tgtEl>
                                      </p:cBhvr>
                                    </p:animEffect>
                                  </p:childTnLst>
                                </p:cTn>
                              </p:par>
                            </p:childTnLst>
                          </p:cTn>
                        </p:par>
                        <p:par>
                          <p:cTn id="11" fill="hold">
                            <p:stCondLst>
                              <p:cond delay="2000"/>
                            </p:stCondLst>
                            <p:childTnLst>
                              <p:par>
                                <p:cTn id="12" presetID="1" presetClass="entr" presetSubtype="0" fill="hold" nodeType="afterEffect">
                                  <p:stCondLst>
                                    <p:cond delay="0"/>
                                  </p:stCondLst>
                                  <p:childTnLst>
                                    <p:set>
                                      <p:cBhvr>
                                        <p:cTn id="13" dur="1" fill="hold">
                                          <p:stCondLst>
                                            <p:cond delay="0"/>
                                          </p:stCondLst>
                                        </p:cTn>
                                        <p:tgtEl>
                                          <p:spTgt spid="70"/>
                                        </p:tgtEl>
                                        <p:attrNameLst>
                                          <p:attrName>style.visibility</p:attrName>
                                        </p:attrNameLst>
                                      </p:cBhvr>
                                      <p:to>
                                        <p:strVal val="visible"/>
                                      </p:to>
                                    </p:set>
                                  </p:childTnLst>
                                </p:cTn>
                              </p:par>
                            </p:childTnLst>
                          </p:cTn>
                        </p:par>
                        <p:par>
                          <p:cTn id="14" fill="hold">
                            <p:stCondLst>
                              <p:cond delay="3000"/>
                            </p:stCondLst>
                            <p:childTnLst>
                              <p:par>
                                <p:cTn id="15" presetID="1"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childTnLst>
                          </p:cTn>
                        </p:par>
                        <p:par>
                          <p:cTn id="17" fill="hold">
                            <p:stCondLst>
                              <p:cond delay="4100"/>
                            </p:stCondLst>
                            <p:childTnLst>
                              <p:par>
                                <p:cTn id="18" presetID="10" presetClass="entr" presetSubtype="0" fill="hold" nodeType="after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fade">
                                      <p:cBhvr>
                                        <p:cTn id="20"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2"/>
          <p:cNvSpPr txBox="1"/>
          <p:nvPr/>
        </p:nvSpPr>
        <p:spPr>
          <a:xfrm>
            <a:off x="315975" y="865650"/>
            <a:ext cx="7946100" cy="149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rgbClr val="111111"/>
                </a:solidFill>
                <a:highlight>
                  <a:schemeClr val="lt1"/>
                </a:highlight>
                <a:latin typeface="Roboto"/>
                <a:ea typeface="Roboto"/>
                <a:cs typeface="Roboto"/>
                <a:sym typeface="Roboto"/>
              </a:rPr>
              <a:t>The Wallula Gap is the prominent notch between the Horse Heaven Hills on the west and the foothills of the Blue Mountains on the east, through which the Columbia River flows. The Wallula Vineyard’s soils are composed of a mix of glacial marine sediments left by the ancient Missoula floods which were backed up by the narrow Wallula Gap.</a:t>
            </a:r>
            <a:endParaRPr sz="1700">
              <a:solidFill>
                <a:srgbClr val="111111"/>
              </a:solidFill>
              <a:highlight>
                <a:srgbClr val="FFFF00"/>
              </a:highlight>
              <a:latin typeface="Roboto"/>
              <a:ea typeface="Roboto"/>
              <a:cs typeface="Roboto"/>
              <a:sym typeface="Roboto"/>
            </a:endParaRPr>
          </a:p>
        </p:txBody>
      </p:sp>
      <p:sp>
        <p:nvSpPr>
          <p:cNvPr id="212" name="Google Shape;212;p32"/>
          <p:cNvSpPr txBox="1"/>
          <p:nvPr/>
        </p:nvSpPr>
        <p:spPr>
          <a:xfrm>
            <a:off x="315975" y="94325"/>
            <a:ext cx="8274000" cy="708000"/>
          </a:xfrm>
          <a:prstGeom prst="rect">
            <a:avLst/>
          </a:prstGeom>
          <a:solidFill>
            <a:srgbClr val="B6D7A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Roboto"/>
                <a:ea typeface="Roboto"/>
                <a:cs typeface="Roboto"/>
                <a:sym typeface="Roboto"/>
              </a:rPr>
              <a:t>While not one and the same the winery and the vineyard are both within the state of Washington. The vineyard is about 4 hours South (and just a bit East) of the winery. </a:t>
            </a:r>
            <a:endParaRPr sz="1700">
              <a:latin typeface="Roboto"/>
              <a:ea typeface="Roboto"/>
              <a:cs typeface="Roboto"/>
              <a:sym typeface="Roboto"/>
            </a:endParaRPr>
          </a:p>
        </p:txBody>
      </p:sp>
      <p:sp>
        <p:nvSpPr>
          <p:cNvPr id="213" name="Google Shape;213;p32"/>
          <p:cNvSpPr txBox="1"/>
          <p:nvPr/>
        </p:nvSpPr>
        <p:spPr>
          <a:xfrm>
            <a:off x="315975" y="2358750"/>
            <a:ext cx="8196300" cy="2675700"/>
          </a:xfrm>
          <a:prstGeom prst="rect">
            <a:avLst/>
          </a:prstGeom>
          <a:solidFill>
            <a:srgbClr val="FFF2CC"/>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50">
                <a:solidFill>
                  <a:srgbClr val="262626"/>
                </a:solidFill>
                <a:highlight>
                  <a:srgbClr val="FFF2CC"/>
                </a:highlight>
                <a:latin typeface="Lora"/>
                <a:ea typeface="Lora"/>
                <a:cs typeface="Lora"/>
                <a:sym typeface="Lora"/>
              </a:rPr>
              <a:t>“In the Horse Heaven Hills, you have very uniform soils over thousands and thousands of acres.” The soils are also well-drained, ideal for irrigated viticulture. “Our sites have even soil profiles with little slope that allow us to distribute water extremely evenly,” “This gives us incredible control and even vigor in all our vineyard blocks.”</a:t>
            </a:r>
            <a:endParaRPr sz="1650">
              <a:solidFill>
                <a:srgbClr val="262626"/>
              </a:solidFill>
              <a:highlight>
                <a:srgbClr val="FFF2CC"/>
              </a:highlight>
              <a:latin typeface="Lora"/>
              <a:ea typeface="Lora"/>
              <a:cs typeface="Lora"/>
              <a:sym typeface="Lora"/>
            </a:endParaRPr>
          </a:p>
          <a:p>
            <a:pPr marL="0" lvl="0" indent="0" algn="l" rtl="0">
              <a:lnSpc>
                <a:spcPct val="115000"/>
              </a:lnSpc>
              <a:spcBef>
                <a:spcPts val="1500"/>
              </a:spcBef>
              <a:spcAft>
                <a:spcPts val="1500"/>
              </a:spcAft>
              <a:buNone/>
            </a:pPr>
            <a:r>
              <a:rPr lang="en" sz="1650">
                <a:solidFill>
                  <a:srgbClr val="262626"/>
                </a:solidFill>
                <a:highlight>
                  <a:srgbClr val="FFF2CC"/>
                </a:highlight>
                <a:latin typeface="Lora"/>
                <a:ea typeface="Lora"/>
                <a:cs typeface="Lora"/>
                <a:sym typeface="Lora"/>
              </a:rPr>
              <a:t>The area also has persistent wind. the wind and proximity of the Columbia River reduce the risk of frosts and freezes. The result is a long, warm growing season, with cool nights that lock in </a:t>
            </a:r>
            <a:r>
              <a:rPr lang="en" sz="1650">
                <a:solidFill>
                  <a:srgbClr val="AA1212"/>
                </a:solidFill>
                <a:highlight>
                  <a:srgbClr val="FFF2CC"/>
                </a:highlight>
                <a:uFill>
                  <a:noFill/>
                </a:uFill>
                <a:latin typeface="Lora"/>
                <a:ea typeface="Lora"/>
                <a:cs typeface="Lora"/>
                <a:sym typeface="Lora"/>
                <a:hlinkClick r:id="rId3">
                  <a:extLst>
                    <a:ext uri="{A12FA001-AC4F-418D-AE19-62706E023703}">
                      <ahyp:hlinkClr xmlns:ahyp="http://schemas.microsoft.com/office/drawing/2018/hyperlinkcolor" val="tx"/>
                    </a:ext>
                  </a:extLst>
                </a:hlinkClick>
              </a:rPr>
              <a:t>acidity</a:t>
            </a:r>
            <a:r>
              <a:rPr lang="en" sz="1650">
                <a:solidFill>
                  <a:srgbClr val="262626"/>
                </a:solidFill>
                <a:highlight>
                  <a:srgbClr val="FFF2CC"/>
                </a:highlight>
                <a:latin typeface="Lora"/>
                <a:ea typeface="Lora"/>
                <a:cs typeface="Lora"/>
                <a:sym typeface="Lora"/>
              </a:rPr>
              <a:t>.</a:t>
            </a:r>
            <a:endParaRPr sz="1650">
              <a:solidFill>
                <a:srgbClr val="262626"/>
              </a:solidFill>
              <a:highlight>
                <a:srgbClr val="FFF2CC"/>
              </a:highlight>
              <a:latin typeface="Lora"/>
              <a:ea typeface="Lora"/>
              <a:cs typeface="Lora"/>
              <a:sym typeface="Lor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3"/>
          <p:cNvSpPr txBox="1"/>
          <p:nvPr/>
        </p:nvSpPr>
        <p:spPr>
          <a:xfrm>
            <a:off x="357075" y="122000"/>
            <a:ext cx="81948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b="1">
                <a:latin typeface="Roboto"/>
                <a:ea typeface="Roboto"/>
                <a:cs typeface="Roboto"/>
                <a:sym typeface="Roboto"/>
              </a:rPr>
              <a:t>Pinot Noir</a:t>
            </a:r>
            <a:endParaRPr sz="3000" b="1">
              <a:latin typeface="Roboto"/>
              <a:ea typeface="Roboto"/>
              <a:cs typeface="Roboto"/>
              <a:sym typeface="Roboto"/>
            </a:endParaRPr>
          </a:p>
        </p:txBody>
      </p:sp>
      <p:sp>
        <p:nvSpPr>
          <p:cNvPr id="219" name="Google Shape;219;p33"/>
          <p:cNvSpPr txBox="1"/>
          <p:nvPr/>
        </p:nvSpPr>
        <p:spPr>
          <a:xfrm>
            <a:off x="1888575" y="632725"/>
            <a:ext cx="6663300" cy="4248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400">
              <a:latin typeface="Roboto"/>
              <a:ea typeface="Roboto"/>
              <a:cs typeface="Roboto"/>
              <a:sym typeface="Roboto"/>
            </a:endParaRPr>
          </a:p>
          <a:p>
            <a:pPr marL="0" lvl="0" indent="0" algn="l" rtl="0">
              <a:spcBef>
                <a:spcPts val="0"/>
              </a:spcBef>
              <a:spcAft>
                <a:spcPts val="0"/>
              </a:spcAft>
              <a:buNone/>
            </a:pPr>
            <a:r>
              <a:rPr lang="en" sz="2400">
                <a:latin typeface="Roboto"/>
                <a:ea typeface="Roboto"/>
                <a:cs typeface="Roboto"/>
                <a:sym typeface="Roboto"/>
              </a:rPr>
              <a:t>You will notice this pair is actually a trio. We would like you to simply try the first two for your votes, I promise you will get to try the last one.</a:t>
            </a:r>
            <a:endParaRPr sz="2400">
              <a:latin typeface="Roboto"/>
              <a:ea typeface="Roboto"/>
              <a:cs typeface="Roboto"/>
              <a:sym typeface="Roboto"/>
            </a:endParaRPr>
          </a:p>
          <a:p>
            <a:pPr marL="0" lvl="0" indent="0" algn="l" rtl="0">
              <a:spcBef>
                <a:spcPts val="0"/>
              </a:spcBef>
              <a:spcAft>
                <a:spcPts val="0"/>
              </a:spcAft>
              <a:buNone/>
            </a:pPr>
            <a:endParaRPr sz="2400">
              <a:latin typeface="Roboto"/>
              <a:ea typeface="Roboto"/>
              <a:cs typeface="Roboto"/>
              <a:sym typeface="Roboto"/>
            </a:endParaRPr>
          </a:p>
          <a:p>
            <a:pPr marL="0" lvl="0" indent="0" algn="l" rtl="0">
              <a:spcBef>
                <a:spcPts val="0"/>
              </a:spcBef>
              <a:spcAft>
                <a:spcPts val="0"/>
              </a:spcAft>
              <a:buNone/>
            </a:pPr>
            <a:r>
              <a:rPr lang="en" sz="2400">
                <a:latin typeface="Roboto"/>
                <a:ea typeface="Roboto"/>
                <a:cs typeface="Roboto"/>
                <a:sym typeface="Roboto"/>
              </a:rPr>
              <a:t>We will pause for you to try your third pair and make your vote as to which coast. </a:t>
            </a:r>
            <a:endParaRPr sz="2400">
              <a:latin typeface="Roboto"/>
              <a:ea typeface="Roboto"/>
              <a:cs typeface="Roboto"/>
              <a:sym typeface="Roboto"/>
            </a:endParaRPr>
          </a:p>
          <a:p>
            <a:pPr marL="0" lvl="0" indent="0" algn="l" rtl="0">
              <a:spcBef>
                <a:spcPts val="0"/>
              </a:spcBef>
              <a:spcAft>
                <a:spcPts val="0"/>
              </a:spcAft>
              <a:buNone/>
            </a:pPr>
            <a:endParaRPr sz="2400">
              <a:latin typeface="Roboto"/>
              <a:ea typeface="Roboto"/>
              <a:cs typeface="Roboto"/>
              <a:sym typeface="Roboto"/>
            </a:endParaRPr>
          </a:p>
          <a:p>
            <a:pPr marL="0" lvl="0" indent="0" algn="l" rtl="0">
              <a:spcBef>
                <a:spcPts val="0"/>
              </a:spcBef>
              <a:spcAft>
                <a:spcPts val="0"/>
              </a:spcAft>
              <a:buNone/>
            </a:pPr>
            <a:r>
              <a:rPr lang="en" sz="2400">
                <a:latin typeface="Roboto"/>
                <a:ea typeface="Roboto"/>
                <a:cs typeface="Roboto"/>
                <a:sym typeface="Roboto"/>
              </a:rPr>
              <a:t>Do you notice a significant difference in these 2 wines?</a:t>
            </a:r>
            <a:endParaRPr sz="2400">
              <a:latin typeface="Roboto"/>
              <a:ea typeface="Roboto"/>
              <a:cs typeface="Roboto"/>
              <a:sym typeface="Roboto"/>
            </a:endParaRPr>
          </a:p>
          <a:p>
            <a:pPr marL="0" lvl="0" indent="0" algn="l" rtl="0">
              <a:spcBef>
                <a:spcPts val="0"/>
              </a:spcBef>
              <a:spcAft>
                <a:spcPts val="0"/>
              </a:spcAft>
              <a:buNone/>
            </a:pPr>
            <a:endParaRPr sz="2400">
              <a:latin typeface="Roboto"/>
              <a:ea typeface="Roboto"/>
              <a:cs typeface="Roboto"/>
              <a:sym typeface="Roboto"/>
            </a:endParaRPr>
          </a:p>
        </p:txBody>
      </p:sp>
      <p:pic>
        <p:nvPicPr>
          <p:cNvPr id="220" name="Google Shape;220;p33"/>
          <p:cNvPicPr preferRelativeResize="0"/>
          <p:nvPr/>
        </p:nvPicPr>
        <p:blipFill rotWithShape="1">
          <a:blip r:embed="rId3">
            <a:alphaModFix/>
          </a:blip>
          <a:srcRect l="4876" r="32356"/>
          <a:stretch/>
        </p:blipFill>
        <p:spPr>
          <a:xfrm>
            <a:off x="186000" y="311625"/>
            <a:ext cx="1563550" cy="19346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4"/>
          <p:cNvSpPr txBox="1"/>
          <p:nvPr/>
        </p:nvSpPr>
        <p:spPr>
          <a:xfrm>
            <a:off x="459250" y="295950"/>
            <a:ext cx="2217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Roboto"/>
                <a:ea typeface="Roboto"/>
                <a:cs typeface="Roboto"/>
                <a:sym typeface="Roboto"/>
              </a:rPr>
              <a:t>Pinot Noir #1 - </a:t>
            </a:r>
            <a:endParaRPr sz="2400">
              <a:latin typeface="Roboto"/>
              <a:ea typeface="Roboto"/>
              <a:cs typeface="Roboto"/>
              <a:sym typeface="Roboto"/>
            </a:endParaRPr>
          </a:p>
        </p:txBody>
      </p:sp>
      <p:pic>
        <p:nvPicPr>
          <p:cNvPr id="226" name="Google Shape;226;p34"/>
          <p:cNvPicPr preferRelativeResize="0"/>
          <p:nvPr/>
        </p:nvPicPr>
        <p:blipFill rotWithShape="1">
          <a:blip r:embed="rId3">
            <a:alphaModFix/>
          </a:blip>
          <a:srcRect l="21489" r="27001"/>
          <a:stretch/>
        </p:blipFill>
        <p:spPr>
          <a:xfrm>
            <a:off x="326550" y="850050"/>
            <a:ext cx="1632875" cy="3966450"/>
          </a:xfrm>
          <a:prstGeom prst="rect">
            <a:avLst/>
          </a:prstGeom>
          <a:noFill/>
          <a:ln>
            <a:noFill/>
          </a:ln>
        </p:spPr>
      </p:pic>
      <p:pic>
        <p:nvPicPr>
          <p:cNvPr id="227" name="Google Shape;227;p34"/>
          <p:cNvPicPr preferRelativeResize="0"/>
          <p:nvPr/>
        </p:nvPicPr>
        <p:blipFill>
          <a:blip r:embed="rId4">
            <a:alphaModFix/>
          </a:blip>
          <a:stretch>
            <a:fillRect/>
          </a:stretch>
        </p:blipFill>
        <p:spPr>
          <a:xfrm>
            <a:off x="3872025" y="1034050"/>
            <a:ext cx="2466975" cy="1847850"/>
          </a:xfrm>
          <a:prstGeom prst="rect">
            <a:avLst/>
          </a:prstGeom>
          <a:noFill/>
          <a:ln>
            <a:noFill/>
          </a:ln>
        </p:spPr>
      </p:pic>
      <p:sp>
        <p:nvSpPr>
          <p:cNvPr id="228" name="Google Shape;228;p34"/>
          <p:cNvSpPr txBox="1"/>
          <p:nvPr/>
        </p:nvSpPr>
        <p:spPr>
          <a:xfrm>
            <a:off x="2677150" y="295950"/>
            <a:ext cx="6207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Roboto"/>
                <a:ea typeface="Roboto"/>
                <a:cs typeface="Roboto"/>
                <a:sym typeface="Roboto"/>
              </a:rPr>
              <a:t>West Coast   Oregon    Willamette Valley</a:t>
            </a:r>
            <a:endParaRPr>
              <a:latin typeface="Roboto"/>
              <a:ea typeface="Roboto"/>
              <a:cs typeface="Roboto"/>
              <a:sym typeface="Roboto"/>
            </a:endParaRPr>
          </a:p>
        </p:txBody>
      </p:sp>
      <p:sp>
        <p:nvSpPr>
          <p:cNvPr id="229" name="Google Shape;229;p34"/>
          <p:cNvSpPr txBox="1"/>
          <p:nvPr/>
        </p:nvSpPr>
        <p:spPr>
          <a:xfrm>
            <a:off x="2677150" y="2925850"/>
            <a:ext cx="4957500" cy="1893300"/>
          </a:xfrm>
          <a:prstGeom prst="rect">
            <a:avLst/>
          </a:prstGeom>
          <a:solidFill>
            <a:srgbClr val="BF9000"/>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50">
                <a:solidFill>
                  <a:srgbClr val="FFFFFF"/>
                </a:solidFill>
                <a:highlight>
                  <a:srgbClr val="F1C232"/>
                </a:highlight>
                <a:latin typeface="Times New Roman"/>
                <a:ea typeface="Times New Roman"/>
                <a:cs typeface="Times New Roman"/>
                <a:sym typeface="Times New Roman"/>
              </a:rPr>
              <a:t>A bottle of wine is not simply a beverage. When you open a bottle, whether at a celebration or during a moment of quiet contemplation, it creates a unique moment forever tied to that bottle of wine. We invite you to create your own unique moments with us.</a:t>
            </a:r>
            <a:endParaRPr sz="1900">
              <a:highlight>
                <a:srgbClr val="F1C232"/>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childTnLst>
                                </p:cTn>
                              </p:par>
                            </p:childTnLst>
                          </p:cTn>
                        </p:par>
                        <p:par>
                          <p:cTn id="7" fill="hold">
                            <p:stCondLst>
                              <p:cond delay="1000"/>
                            </p:stCondLst>
                            <p:childTnLst>
                              <p:par>
                                <p:cTn id="8" presetID="2" presetClass="entr" presetSubtype="2" fill="hold" nodeType="afterEffect">
                                  <p:stCondLst>
                                    <p:cond delay="0"/>
                                  </p:stCondLst>
                                  <p:childTnLst>
                                    <p:set>
                                      <p:cBhvr>
                                        <p:cTn id="9" dur="1" fill="hold">
                                          <p:stCondLst>
                                            <p:cond delay="0"/>
                                          </p:stCondLst>
                                        </p:cTn>
                                        <p:tgtEl>
                                          <p:spTgt spid="228"/>
                                        </p:tgtEl>
                                        <p:attrNameLst>
                                          <p:attrName>style.visibility</p:attrName>
                                        </p:attrNameLst>
                                      </p:cBhvr>
                                      <p:to>
                                        <p:strVal val="visible"/>
                                      </p:to>
                                    </p:set>
                                    <p:anim calcmode="lin" valueType="num">
                                      <p:cBhvr additive="base">
                                        <p:cTn id="10" dur="3000"/>
                                        <p:tgtEl>
                                          <p:spTgt spid="228"/>
                                        </p:tgtEl>
                                        <p:attrNameLst>
                                          <p:attrName>ppt_x</p:attrName>
                                        </p:attrNameLst>
                                      </p:cBhvr>
                                      <p:tavLst>
                                        <p:tav tm="0">
                                          <p:val>
                                            <p:strVal val="#ppt_x+1"/>
                                          </p:val>
                                        </p:tav>
                                        <p:tav tm="100000">
                                          <p:val>
                                            <p:strVal val="#ppt_x"/>
                                          </p:val>
                                        </p:tav>
                                      </p:tavLst>
                                    </p:anim>
                                  </p:childTnLst>
                                </p:cTn>
                              </p:par>
                            </p:childTnLst>
                          </p:cTn>
                        </p:par>
                        <p:par>
                          <p:cTn id="11" fill="hold">
                            <p:stCondLst>
                              <p:cond delay="4000"/>
                            </p:stCondLst>
                            <p:childTnLst>
                              <p:par>
                                <p:cTn id="12" presetID="10" presetClass="entr" presetSubtype="0" fill="hold" nodeType="afterEffect">
                                  <p:stCondLst>
                                    <p:cond delay="0"/>
                                  </p:stCondLst>
                                  <p:childTnLst>
                                    <p:set>
                                      <p:cBhvr>
                                        <p:cTn id="13" dur="1" fill="hold">
                                          <p:stCondLst>
                                            <p:cond delay="0"/>
                                          </p:stCondLst>
                                        </p:cTn>
                                        <p:tgtEl>
                                          <p:spTgt spid="226"/>
                                        </p:tgtEl>
                                        <p:attrNameLst>
                                          <p:attrName>style.visibility</p:attrName>
                                        </p:attrNameLst>
                                      </p:cBhvr>
                                      <p:to>
                                        <p:strVal val="visible"/>
                                      </p:to>
                                    </p:set>
                                    <p:animEffect transition="in" filter="fade">
                                      <p:cBhvr>
                                        <p:cTn id="14" dur="3000"/>
                                        <p:tgtEl>
                                          <p:spTgt spid="226"/>
                                        </p:tgtEl>
                                      </p:cBhvr>
                                    </p:animEffect>
                                  </p:childTnLst>
                                </p:cTn>
                              </p:par>
                            </p:childTnLst>
                          </p:cTn>
                        </p:par>
                        <p:par>
                          <p:cTn id="15" fill="hold">
                            <p:stCondLst>
                              <p:cond delay="7000"/>
                            </p:stCondLst>
                            <p:childTnLst>
                              <p:par>
                                <p:cTn id="16" presetID="1" presetClass="entr" presetSubtype="0" fill="hold" nodeType="afterEffect">
                                  <p:stCondLst>
                                    <p:cond delay="0"/>
                                  </p:stCondLst>
                                  <p:childTnLst>
                                    <p:set>
                                      <p:cBhvr>
                                        <p:cTn id="17" dur="1" fill="hold">
                                          <p:stCondLst>
                                            <p:cond delay="0"/>
                                          </p:stCondLst>
                                        </p:cTn>
                                        <p:tgtEl>
                                          <p:spTgt spid="227"/>
                                        </p:tgtEl>
                                        <p:attrNameLst>
                                          <p:attrName>style.visibility</p:attrName>
                                        </p:attrNameLst>
                                      </p:cBhvr>
                                      <p:to>
                                        <p:strVal val="visible"/>
                                      </p:to>
                                    </p:set>
                                  </p:childTnLst>
                                </p:cTn>
                              </p:par>
                            </p:childTnLst>
                          </p:cTn>
                        </p:par>
                        <p:par>
                          <p:cTn id="18" fill="hold">
                            <p:stCondLst>
                              <p:cond delay="9000"/>
                            </p:stCondLst>
                            <p:childTnLst>
                              <p:par>
                                <p:cTn id="19" presetID="10" presetClass="entr" presetSubtype="0" fill="hold" nodeType="afterEffect">
                                  <p:stCondLst>
                                    <p:cond delay="0"/>
                                  </p:stCondLst>
                                  <p:childTnLst>
                                    <p:set>
                                      <p:cBhvr>
                                        <p:cTn id="20" dur="1" fill="hold">
                                          <p:stCondLst>
                                            <p:cond delay="0"/>
                                          </p:stCondLst>
                                        </p:cTn>
                                        <p:tgtEl>
                                          <p:spTgt spid="229"/>
                                        </p:tgtEl>
                                        <p:attrNameLst>
                                          <p:attrName>style.visibility</p:attrName>
                                        </p:attrNameLst>
                                      </p:cBhvr>
                                      <p:to>
                                        <p:strVal val="visible"/>
                                      </p:to>
                                    </p:set>
                                    <p:animEffect transition="in" filter="fade">
                                      <p:cBhvr>
                                        <p:cTn id="21" dur="10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5"/>
          <p:cNvSpPr txBox="1"/>
          <p:nvPr/>
        </p:nvSpPr>
        <p:spPr>
          <a:xfrm>
            <a:off x="314775" y="214625"/>
            <a:ext cx="3000000" cy="2185800"/>
          </a:xfrm>
          <a:prstGeom prst="rect">
            <a:avLst/>
          </a:prstGeom>
          <a:solidFill>
            <a:srgbClr val="A4C2F4"/>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rgbClr val="202124"/>
                </a:solidFill>
                <a:highlight>
                  <a:srgbClr val="A4C2F4"/>
                </a:highlight>
                <a:latin typeface="Roboto"/>
                <a:ea typeface="Roboto"/>
                <a:cs typeface="Roboto"/>
                <a:sym typeface="Roboto"/>
              </a:rPr>
              <a:t>The Willamette Valley AVA is a fertile triangular region of more than 100 miles long and up to 60 miles wide. The Valley climate provides an elongated grape-growing season that is said to be ideal for Pinot Noir. </a:t>
            </a:r>
            <a:r>
              <a:rPr lang="en" sz="1300" b="1">
                <a:solidFill>
                  <a:srgbClr val="202124"/>
                </a:solidFill>
                <a:highlight>
                  <a:srgbClr val="A4C2F4"/>
                </a:highlight>
                <a:latin typeface="Roboto"/>
                <a:ea typeface="Roboto"/>
                <a:cs typeface="Roboto"/>
                <a:sym typeface="Roboto"/>
              </a:rPr>
              <a:t>Winter is typically cool, wet and mild.</a:t>
            </a:r>
            <a:r>
              <a:rPr lang="en" sz="1300">
                <a:solidFill>
                  <a:srgbClr val="202124"/>
                </a:solidFill>
                <a:highlight>
                  <a:srgbClr val="A4C2F4"/>
                </a:highlight>
                <a:latin typeface="Roboto"/>
                <a:ea typeface="Roboto"/>
                <a:cs typeface="Roboto"/>
                <a:sym typeface="Roboto"/>
              </a:rPr>
              <a:t> </a:t>
            </a:r>
            <a:r>
              <a:rPr lang="en" sz="1300" b="1">
                <a:solidFill>
                  <a:srgbClr val="202124"/>
                </a:solidFill>
                <a:highlight>
                  <a:srgbClr val="A4C2F4"/>
                </a:highlight>
                <a:latin typeface="Roboto"/>
                <a:ea typeface="Roboto"/>
                <a:cs typeface="Roboto"/>
                <a:sym typeface="Roboto"/>
              </a:rPr>
              <a:t>Spring is oftentimes rainy and summers are warm with cool evenings</a:t>
            </a:r>
            <a:r>
              <a:rPr lang="en" sz="1300">
                <a:solidFill>
                  <a:srgbClr val="202124"/>
                </a:solidFill>
                <a:highlight>
                  <a:srgbClr val="A4C2F4"/>
                </a:highlight>
                <a:latin typeface="Roboto"/>
                <a:ea typeface="Roboto"/>
                <a:cs typeface="Roboto"/>
                <a:sym typeface="Roboto"/>
              </a:rPr>
              <a:t>.</a:t>
            </a:r>
            <a:endParaRPr sz="1500">
              <a:highlight>
                <a:srgbClr val="A4C2F4"/>
              </a:highlight>
            </a:endParaRPr>
          </a:p>
        </p:txBody>
      </p:sp>
      <p:sp>
        <p:nvSpPr>
          <p:cNvPr id="235" name="Google Shape;235;p35"/>
          <p:cNvSpPr txBox="1"/>
          <p:nvPr/>
        </p:nvSpPr>
        <p:spPr>
          <a:xfrm>
            <a:off x="4950350" y="2618250"/>
            <a:ext cx="3000000" cy="1856400"/>
          </a:xfrm>
          <a:prstGeom prst="rect">
            <a:avLst/>
          </a:prstGeom>
          <a:solidFill>
            <a:srgbClr val="B6D7A8"/>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a:solidFill>
                  <a:srgbClr val="202124"/>
                </a:solidFill>
                <a:highlight>
                  <a:srgbClr val="B6D7A8"/>
                </a:highlight>
                <a:latin typeface="Roboto"/>
                <a:ea typeface="Roboto"/>
                <a:cs typeface="Roboto"/>
                <a:sym typeface="Roboto"/>
              </a:rPr>
              <a:t>The soil name for the Willamette Silt is the </a:t>
            </a:r>
            <a:r>
              <a:rPr lang="en" sz="1200" b="1">
                <a:solidFill>
                  <a:srgbClr val="202124"/>
                </a:solidFill>
                <a:highlight>
                  <a:srgbClr val="B6D7A8"/>
                </a:highlight>
                <a:latin typeface="Roboto"/>
                <a:ea typeface="Roboto"/>
                <a:cs typeface="Roboto"/>
                <a:sym typeface="Roboto"/>
              </a:rPr>
              <a:t>Woodburn Series</a:t>
            </a:r>
            <a:r>
              <a:rPr lang="en" sz="1200">
                <a:solidFill>
                  <a:srgbClr val="202124"/>
                </a:solidFill>
                <a:highlight>
                  <a:srgbClr val="B6D7A8"/>
                </a:highlight>
                <a:latin typeface="Roboto"/>
                <a:ea typeface="Roboto"/>
                <a:cs typeface="Roboto"/>
                <a:sym typeface="Roboto"/>
              </a:rPr>
              <a:t>, named after a town in the valley. It is rich in nutrients, hence grows wine grapes very well. Their flavor, however, is less complex than that of grapes grown on the soils of the bedrock slopes.</a:t>
            </a:r>
            <a:endParaRPr sz="1200">
              <a:solidFill>
                <a:srgbClr val="202124"/>
              </a:solidFill>
              <a:highlight>
                <a:srgbClr val="B6D7A8"/>
              </a:highlight>
              <a:latin typeface="Roboto"/>
              <a:ea typeface="Roboto"/>
              <a:cs typeface="Roboto"/>
              <a:sym typeface="Roboto"/>
            </a:endParaRPr>
          </a:p>
          <a:p>
            <a:pPr marL="0" marR="76200" lvl="0" indent="0" algn="l" rtl="0">
              <a:lnSpc>
                <a:spcPct val="150000"/>
              </a:lnSpc>
              <a:spcBef>
                <a:spcPts val="0"/>
              </a:spcBef>
              <a:spcAft>
                <a:spcPts val="0"/>
              </a:spcAft>
              <a:buNone/>
            </a:pPr>
            <a:endParaRPr sz="1200">
              <a:solidFill>
                <a:srgbClr val="202124"/>
              </a:solidFill>
              <a:highlight>
                <a:srgbClr val="FFFFFF"/>
              </a:highlight>
              <a:latin typeface="Roboto"/>
              <a:ea typeface="Roboto"/>
              <a:cs typeface="Roboto"/>
              <a:sym typeface="Roboto"/>
            </a:endParaRPr>
          </a:p>
        </p:txBody>
      </p:sp>
      <p:sp>
        <p:nvSpPr>
          <p:cNvPr id="236" name="Google Shape;236;p35"/>
          <p:cNvSpPr txBox="1"/>
          <p:nvPr/>
        </p:nvSpPr>
        <p:spPr>
          <a:xfrm>
            <a:off x="314775" y="2618250"/>
            <a:ext cx="4328100" cy="2389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900"/>
              </a:spcBef>
              <a:spcAft>
                <a:spcPts val="0"/>
              </a:spcAft>
              <a:buNone/>
            </a:pPr>
            <a:r>
              <a:rPr lang="en" sz="1500">
                <a:solidFill>
                  <a:srgbClr val="202124"/>
                </a:solidFill>
                <a:highlight>
                  <a:srgbClr val="FFFFFF"/>
                </a:highlight>
                <a:latin typeface="Roboto"/>
                <a:ea typeface="Roboto"/>
                <a:cs typeface="Roboto"/>
                <a:sym typeface="Roboto"/>
              </a:rPr>
              <a:t>What type of soil is in the Willamette Valley?</a:t>
            </a:r>
            <a:endParaRPr sz="1500">
              <a:solidFill>
                <a:srgbClr val="202124"/>
              </a:solidFill>
              <a:highlight>
                <a:srgbClr val="FFFFFF"/>
              </a:highlight>
              <a:latin typeface="Roboto"/>
              <a:ea typeface="Roboto"/>
              <a:cs typeface="Roboto"/>
              <a:sym typeface="Roboto"/>
            </a:endParaRPr>
          </a:p>
          <a:p>
            <a:pPr marL="0" lvl="0" indent="0" algn="l" rtl="0">
              <a:lnSpc>
                <a:spcPct val="115000"/>
              </a:lnSpc>
              <a:spcBef>
                <a:spcPts val="900"/>
              </a:spcBef>
              <a:spcAft>
                <a:spcPts val="0"/>
              </a:spcAft>
              <a:buNone/>
            </a:pPr>
            <a:r>
              <a:rPr lang="en" sz="1500">
                <a:solidFill>
                  <a:srgbClr val="202124"/>
                </a:solidFill>
                <a:highlight>
                  <a:srgbClr val="FFFFFF"/>
                </a:highlight>
                <a:latin typeface="Roboto"/>
                <a:ea typeface="Roboto"/>
                <a:cs typeface="Roboto"/>
                <a:sym typeface="Roboto"/>
              </a:rPr>
              <a:t>The Willamette Valley's flagship dirt is </a:t>
            </a:r>
            <a:r>
              <a:rPr lang="en" sz="1500" b="1">
                <a:solidFill>
                  <a:srgbClr val="202124"/>
                </a:solidFill>
                <a:highlight>
                  <a:srgbClr val="FFFFFF"/>
                </a:highlight>
                <a:latin typeface="Roboto"/>
                <a:ea typeface="Roboto"/>
                <a:cs typeface="Roboto"/>
                <a:sym typeface="Roboto"/>
              </a:rPr>
              <a:t>Jory, the basalt-based volcanic soil</a:t>
            </a:r>
            <a:r>
              <a:rPr lang="en" sz="1500">
                <a:solidFill>
                  <a:srgbClr val="202124"/>
                </a:solidFill>
                <a:highlight>
                  <a:srgbClr val="FFFFFF"/>
                </a:highlight>
                <a:latin typeface="Roboto"/>
                <a:ea typeface="Roboto"/>
                <a:cs typeface="Roboto"/>
                <a:sym typeface="Roboto"/>
              </a:rPr>
              <a:t> found in most vineyard sites in the Dundee Hills (the most prominent sub-appellation in the valley). High in clay content and iron, Jory is reddish in color and nutrient-rich. "You could grow anything in volcanic soil,"</a:t>
            </a:r>
            <a:endParaRPr sz="1500">
              <a:solidFill>
                <a:srgbClr val="202124"/>
              </a:solidFill>
              <a:highlight>
                <a:srgbClr val="FFFFFF"/>
              </a:highlight>
              <a:latin typeface="Roboto"/>
              <a:ea typeface="Roboto"/>
              <a:cs typeface="Roboto"/>
              <a:sym typeface="Roboto"/>
            </a:endParaRPr>
          </a:p>
        </p:txBody>
      </p:sp>
      <p:pic>
        <p:nvPicPr>
          <p:cNvPr id="237" name="Google Shape;237;p35"/>
          <p:cNvPicPr preferRelativeResize="0"/>
          <p:nvPr/>
        </p:nvPicPr>
        <p:blipFill>
          <a:blip r:embed="rId3">
            <a:alphaModFix/>
          </a:blip>
          <a:stretch>
            <a:fillRect/>
          </a:stretch>
        </p:blipFill>
        <p:spPr>
          <a:xfrm>
            <a:off x="3758750" y="304000"/>
            <a:ext cx="5156649" cy="177772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6"/>
          <p:cNvSpPr txBox="1"/>
          <p:nvPr/>
        </p:nvSpPr>
        <p:spPr>
          <a:xfrm>
            <a:off x="551100" y="163275"/>
            <a:ext cx="2203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Roboto"/>
                <a:ea typeface="Roboto"/>
                <a:cs typeface="Roboto"/>
                <a:sym typeface="Roboto"/>
              </a:rPr>
              <a:t>Pinot Noir #2 - </a:t>
            </a:r>
            <a:endParaRPr sz="2400">
              <a:latin typeface="Roboto"/>
              <a:ea typeface="Roboto"/>
              <a:cs typeface="Roboto"/>
              <a:sym typeface="Roboto"/>
            </a:endParaRPr>
          </a:p>
        </p:txBody>
      </p:sp>
      <p:pic>
        <p:nvPicPr>
          <p:cNvPr id="243" name="Google Shape;243;p36"/>
          <p:cNvPicPr preferRelativeResize="0"/>
          <p:nvPr/>
        </p:nvPicPr>
        <p:blipFill rotWithShape="1">
          <a:blip r:embed="rId3">
            <a:alphaModFix/>
          </a:blip>
          <a:srcRect l="24454" r="23380"/>
          <a:stretch/>
        </p:blipFill>
        <p:spPr>
          <a:xfrm>
            <a:off x="449050" y="801025"/>
            <a:ext cx="1667825" cy="3873026"/>
          </a:xfrm>
          <a:prstGeom prst="rect">
            <a:avLst/>
          </a:prstGeom>
          <a:noFill/>
          <a:ln>
            <a:noFill/>
          </a:ln>
        </p:spPr>
      </p:pic>
      <p:pic>
        <p:nvPicPr>
          <p:cNvPr id="244" name="Google Shape;244;p36"/>
          <p:cNvPicPr preferRelativeResize="0"/>
          <p:nvPr/>
        </p:nvPicPr>
        <p:blipFill rotWithShape="1">
          <a:blip r:embed="rId4">
            <a:alphaModFix/>
          </a:blip>
          <a:srcRect t="29412" b="32812"/>
          <a:stretch/>
        </p:blipFill>
        <p:spPr>
          <a:xfrm>
            <a:off x="2754900" y="801025"/>
            <a:ext cx="5326775" cy="1475600"/>
          </a:xfrm>
          <a:prstGeom prst="rect">
            <a:avLst/>
          </a:prstGeom>
          <a:noFill/>
          <a:ln>
            <a:noFill/>
          </a:ln>
        </p:spPr>
      </p:pic>
      <p:sp>
        <p:nvSpPr>
          <p:cNvPr id="245" name="Google Shape;245;p36"/>
          <p:cNvSpPr txBox="1"/>
          <p:nvPr/>
        </p:nvSpPr>
        <p:spPr>
          <a:xfrm>
            <a:off x="2824700" y="168650"/>
            <a:ext cx="58707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Roboto"/>
                <a:ea typeface="Roboto"/>
                <a:cs typeface="Roboto"/>
                <a:sym typeface="Roboto"/>
              </a:rPr>
              <a:t>East Coast   Pennsylvania (Halifax)</a:t>
            </a:r>
            <a:endParaRPr>
              <a:latin typeface="Roboto"/>
              <a:ea typeface="Roboto"/>
              <a:cs typeface="Roboto"/>
              <a:sym typeface="Roboto"/>
            </a:endParaRPr>
          </a:p>
        </p:txBody>
      </p:sp>
      <p:sp>
        <p:nvSpPr>
          <p:cNvPr id="246" name="Google Shape;246;p36"/>
          <p:cNvSpPr txBox="1"/>
          <p:nvPr/>
        </p:nvSpPr>
        <p:spPr>
          <a:xfrm>
            <a:off x="3234175" y="2276625"/>
            <a:ext cx="4141200" cy="2124000"/>
          </a:xfrm>
          <a:prstGeom prst="rect">
            <a:avLst/>
          </a:prstGeom>
          <a:solidFill>
            <a:srgbClr val="741B47"/>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rgbClr val="FFFFFF"/>
                </a:solidFill>
                <a:highlight>
                  <a:srgbClr val="222222"/>
                </a:highlight>
              </a:rPr>
              <a:t>The dry red Pinot Noir, produced from our estate grown grapes, is oak aged in French barrels specifically designed for the Pinot Noir wine.  This creates a wonderfully drinkable wine with light fruit overtones and a well-balanced palate.</a:t>
            </a:r>
            <a:endParaRPr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childTnLst>
                                </p:cTn>
                              </p:par>
                            </p:childTnLst>
                          </p:cTn>
                        </p:par>
                        <p:par>
                          <p:cTn id="7" fill="hold">
                            <p:stCondLst>
                              <p:cond delay="1000"/>
                            </p:stCondLst>
                            <p:childTnLst>
                              <p:par>
                                <p:cTn id="8" presetID="2" presetClass="entr" presetSubtype="2" fill="hold" nodeType="afterEffect">
                                  <p:stCondLst>
                                    <p:cond delay="0"/>
                                  </p:stCondLst>
                                  <p:childTnLst>
                                    <p:set>
                                      <p:cBhvr>
                                        <p:cTn id="9" dur="1" fill="hold">
                                          <p:stCondLst>
                                            <p:cond delay="0"/>
                                          </p:stCondLst>
                                        </p:cTn>
                                        <p:tgtEl>
                                          <p:spTgt spid="245"/>
                                        </p:tgtEl>
                                        <p:attrNameLst>
                                          <p:attrName>style.visibility</p:attrName>
                                        </p:attrNameLst>
                                      </p:cBhvr>
                                      <p:to>
                                        <p:strVal val="visible"/>
                                      </p:to>
                                    </p:set>
                                    <p:anim calcmode="lin" valueType="num">
                                      <p:cBhvr additive="base">
                                        <p:cTn id="10" dur="3100"/>
                                        <p:tgtEl>
                                          <p:spTgt spid="245"/>
                                        </p:tgtEl>
                                        <p:attrNameLst>
                                          <p:attrName>ppt_x</p:attrName>
                                        </p:attrNameLst>
                                      </p:cBhvr>
                                      <p:tavLst>
                                        <p:tav tm="0">
                                          <p:val>
                                            <p:strVal val="#ppt_x+1"/>
                                          </p:val>
                                        </p:tav>
                                        <p:tav tm="100000">
                                          <p:val>
                                            <p:strVal val="#ppt_x"/>
                                          </p:val>
                                        </p:tav>
                                      </p:tavLst>
                                    </p:anim>
                                  </p:childTnLst>
                                </p:cTn>
                              </p:par>
                            </p:childTnLst>
                          </p:cTn>
                        </p:par>
                        <p:par>
                          <p:cTn id="11" fill="hold">
                            <p:stCondLst>
                              <p:cond delay="4100"/>
                            </p:stCondLst>
                            <p:childTnLst>
                              <p:par>
                                <p:cTn id="12" presetID="10" presetClass="entr" presetSubtype="0" fill="hold" nodeType="afterEffect">
                                  <p:stCondLst>
                                    <p:cond delay="0"/>
                                  </p:stCondLst>
                                  <p:childTnLst>
                                    <p:set>
                                      <p:cBhvr>
                                        <p:cTn id="13" dur="1" fill="hold">
                                          <p:stCondLst>
                                            <p:cond delay="0"/>
                                          </p:stCondLst>
                                        </p:cTn>
                                        <p:tgtEl>
                                          <p:spTgt spid="243"/>
                                        </p:tgtEl>
                                        <p:attrNameLst>
                                          <p:attrName>style.visibility</p:attrName>
                                        </p:attrNameLst>
                                      </p:cBhvr>
                                      <p:to>
                                        <p:strVal val="visible"/>
                                      </p:to>
                                    </p:set>
                                    <p:animEffect transition="in" filter="fade">
                                      <p:cBhvr>
                                        <p:cTn id="14" dur="2000"/>
                                        <p:tgtEl>
                                          <p:spTgt spid="243"/>
                                        </p:tgtEl>
                                      </p:cBhvr>
                                    </p:animEffect>
                                  </p:childTnLst>
                                </p:cTn>
                              </p:par>
                            </p:childTnLst>
                          </p:cTn>
                        </p:par>
                        <p:par>
                          <p:cTn id="15" fill="hold">
                            <p:stCondLst>
                              <p:cond delay="6100"/>
                            </p:stCondLst>
                            <p:childTnLst>
                              <p:par>
                                <p:cTn id="16" presetID="1" presetClass="entr" presetSubtype="0" fill="hold" nodeType="afterEffect">
                                  <p:stCondLst>
                                    <p:cond delay="0"/>
                                  </p:stCondLst>
                                  <p:childTnLst>
                                    <p:set>
                                      <p:cBhvr>
                                        <p:cTn id="17" dur="1" fill="hold">
                                          <p:stCondLst>
                                            <p:cond delay="0"/>
                                          </p:stCondLst>
                                        </p:cTn>
                                        <p:tgtEl>
                                          <p:spTgt spid="244"/>
                                        </p:tgtEl>
                                        <p:attrNameLst>
                                          <p:attrName>style.visibility</p:attrName>
                                        </p:attrNameLst>
                                      </p:cBhvr>
                                      <p:to>
                                        <p:strVal val="visible"/>
                                      </p:to>
                                    </p:set>
                                  </p:childTnLst>
                                </p:cTn>
                              </p:par>
                            </p:childTnLst>
                          </p:cTn>
                        </p:par>
                        <p:par>
                          <p:cTn id="18" fill="hold">
                            <p:stCondLst>
                              <p:cond delay="8100"/>
                            </p:stCondLst>
                            <p:childTnLst>
                              <p:par>
                                <p:cTn id="19" presetID="10" presetClass="entr" presetSubtype="0" fill="hold" nodeType="afterEffect">
                                  <p:stCondLst>
                                    <p:cond delay="0"/>
                                  </p:stCondLst>
                                  <p:childTnLst>
                                    <p:set>
                                      <p:cBhvr>
                                        <p:cTn id="20" dur="1" fill="hold">
                                          <p:stCondLst>
                                            <p:cond delay="0"/>
                                          </p:stCondLst>
                                        </p:cTn>
                                        <p:tgtEl>
                                          <p:spTgt spid="246"/>
                                        </p:tgtEl>
                                        <p:attrNameLst>
                                          <p:attrName>style.visibility</p:attrName>
                                        </p:attrNameLst>
                                      </p:cBhvr>
                                      <p:to>
                                        <p:strVal val="visible"/>
                                      </p:to>
                                    </p:set>
                                    <p:animEffect transition="in" filter="fade">
                                      <p:cBhvr>
                                        <p:cTn id="21" dur="10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7"/>
          <p:cNvSpPr txBox="1"/>
          <p:nvPr/>
        </p:nvSpPr>
        <p:spPr>
          <a:xfrm>
            <a:off x="-294200" y="2154350"/>
            <a:ext cx="2847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a:p>
        </p:txBody>
      </p:sp>
      <p:pic>
        <p:nvPicPr>
          <p:cNvPr id="252" name="Google Shape;252;p37"/>
          <p:cNvPicPr preferRelativeResize="0"/>
          <p:nvPr/>
        </p:nvPicPr>
        <p:blipFill>
          <a:blip r:embed="rId3">
            <a:alphaModFix/>
          </a:blip>
          <a:stretch>
            <a:fillRect/>
          </a:stretch>
        </p:blipFill>
        <p:spPr>
          <a:xfrm>
            <a:off x="83400" y="138550"/>
            <a:ext cx="2714625" cy="1409700"/>
          </a:xfrm>
          <a:prstGeom prst="rect">
            <a:avLst/>
          </a:prstGeom>
          <a:noFill/>
          <a:ln>
            <a:noFill/>
          </a:ln>
        </p:spPr>
      </p:pic>
      <p:pic>
        <p:nvPicPr>
          <p:cNvPr id="253" name="Google Shape;253;p37"/>
          <p:cNvPicPr preferRelativeResize="0"/>
          <p:nvPr/>
        </p:nvPicPr>
        <p:blipFill>
          <a:blip r:embed="rId4">
            <a:alphaModFix/>
          </a:blip>
          <a:stretch>
            <a:fillRect/>
          </a:stretch>
        </p:blipFill>
        <p:spPr>
          <a:xfrm>
            <a:off x="2022375" y="1378400"/>
            <a:ext cx="2131200" cy="1297400"/>
          </a:xfrm>
          <a:prstGeom prst="rect">
            <a:avLst/>
          </a:prstGeom>
          <a:noFill/>
          <a:ln>
            <a:noFill/>
          </a:ln>
        </p:spPr>
      </p:pic>
      <p:sp>
        <p:nvSpPr>
          <p:cNvPr id="254" name="Google Shape;254;p37"/>
          <p:cNvSpPr txBox="1"/>
          <p:nvPr/>
        </p:nvSpPr>
        <p:spPr>
          <a:xfrm>
            <a:off x="216025" y="2707250"/>
            <a:ext cx="3896700" cy="23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50">
                <a:solidFill>
                  <a:srgbClr val="003146"/>
                </a:solidFill>
                <a:highlight>
                  <a:srgbClr val="F3F3F4"/>
                </a:highlight>
              </a:rPr>
              <a:t>Pennsylvania’s moderate climate and rolling terrain provides some of the best growing conditions on the East Coast as nearly 300 wineries produce a delightful array of wine varieties. With over 14,000 acres of grapes, the state ranks 5th nationally in the production of wine, producing more than 2 million gallons annually. </a:t>
            </a:r>
            <a:endParaRPr sz="1600"/>
          </a:p>
        </p:txBody>
      </p:sp>
      <p:sp>
        <p:nvSpPr>
          <p:cNvPr id="255" name="Google Shape;255;p37"/>
          <p:cNvSpPr txBox="1"/>
          <p:nvPr/>
        </p:nvSpPr>
        <p:spPr>
          <a:xfrm>
            <a:off x="4194400" y="138550"/>
            <a:ext cx="4745100" cy="495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50"/>
              <a:t>Sitting between warmer Virginia and cooler New York, Pennsylvania is in a wine-growing “sweet spot.” The humid summers and cold winters are more like Europe than arid wine regions in California or Australia. This means that Pennsylvania can produce a wide-range of grape varieties, from cold-tolerant, hybrid grapes, like Marquette and La Crescent, to heat-loving vinifera (European grape) varieties, like Cabernet Franc and Merlot. Pennsylvania’s geology is ancient, diverse, and made up of well drained shale soils. Add this earth to the right slope, elevation, and direction, and you have the perfect formula for high-quality wines. The soil, climate, plants, and viticulture combine to produce wines that are unique to their surroundings The last part of the fine wine equation is the growers’ know-how. Careful cultivation and care of the vine from the day it’s planted helps to craft Pennsylvania’s special wines. </a:t>
            </a:r>
            <a:endParaRPr sz="1550"/>
          </a:p>
          <a:p>
            <a:pPr marL="0" lvl="0" indent="0" algn="l" rtl="0">
              <a:spcBef>
                <a:spcPts val="0"/>
              </a:spcBef>
              <a:spcAft>
                <a:spcPts val="0"/>
              </a:spcAft>
              <a:buNone/>
            </a:pPr>
            <a:endParaRPr sz="155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8"/>
          <p:cNvSpPr txBox="1"/>
          <p:nvPr/>
        </p:nvSpPr>
        <p:spPr>
          <a:xfrm>
            <a:off x="316200" y="0"/>
            <a:ext cx="79683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u="sng">
                <a:latin typeface="Roboto"/>
                <a:ea typeface="Roboto"/>
                <a:cs typeface="Roboto"/>
                <a:sym typeface="Roboto"/>
              </a:rPr>
              <a:t>NOW</a:t>
            </a:r>
            <a:r>
              <a:rPr lang="en" sz="2400">
                <a:latin typeface="Roboto"/>
                <a:ea typeface="Roboto"/>
                <a:cs typeface="Roboto"/>
                <a:sym typeface="Roboto"/>
              </a:rPr>
              <a:t> I would like you to try the third in this trio and we will vote on this one by itself. </a:t>
            </a:r>
            <a:endParaRPr/>
          </a:p>
        </p:txBody>
      </p:sp>
      <p:pic>
        <p:nvPicPr>
          <p:cNvPr id="261" name="Google Shape;261;p38"/>
          <p:cNvPicPr preferRelativeResize="0"/>
          <p:nvPr/>
        </p:nvPicPr>
        <p:blipFill>
          <a:blip r:embed="rId3">
            <a:alphaModFix/>
          </a:blip>
          <a:stretch>
            <a:fillRect/>
          </a:stretch>
        </p:blipFill>
        <p:spPr>
          <a:xfrm>
            <a:off x="935250" y="1054725"/>
            <a:ext cx="3041200" cy="3649450"/>
          </a:xfrm>
          <a:prstGeom prst="rect">
            <a:avLst/>
          </a:prstGeom>
          <a:noFill/>
          <a:ln>
            <a:noFill/>
          </a:ln>
        </p:spPr>
      </p:pic>
      <p:sp>
        <p:nvSpPr>
          <p:cNvPr id="262" name="Google Shape;262;p38"/>
          <p:cNvSpPr txBox="1"/>
          <p:nvPr/>
        </p:nvSpPr>
        <p:spPr>
          <a:xfrm>
            <a:off x="4321375" y="1117225"/>
            <a:ext cx="4321500" cy="35094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SzPts val="2400"/>
              <a:buFont typeface="Roboto"/>
              <a:buChar char="●"/>
            </a:pPr>
            <a:r>
              <a:rPr lang="en" sz="2400">
                <a:latin typeface="Roboto"/>
                <a:ea typeface="Roboto"/>
                <a:cs typeface="Roboto"/>
                <a:sym typeface="Roboto"/>
              </a:rPr>
              <a:t>Based on the other two Pinot Noir we tried which Coast do you think this wine is from?</a:t>
            </a:r>
            <a:endParaRPr sz="2400">
              <a:latin typeface="Roboto"/>
              <a:ea typeface="Roboto"/>
              <a:cs typeface="Roboto"/>
              <a:sym typeface="Roboto"/>
            </a:endParaRPr>
          </a:p>
          <a:p>
            <a:pPr marL="457200" lvl="0" indent="0" algn="l" rtl="0">
              <a:spcBef>
                <a:spcPts val="0"/>
              </a:spcBef>
              <a:spcAft>
                <a:spcPts val="0"/>
              </a:spcAft>
              <a:buNone/>
            </a:pPr>
            <a:endParaRPr sz="2400">
              <a:latin typeface="Roboto"/>
              <a:ea typeface="Roboto"/>
              <a:cs typeface="Roboto"/>
              <a:sym typeface="Roboto"/>
            </a:endParaRPr>
          </a:p>
          <a:p>
            <a:pPr marL="457200" lvl="0" indent="-381000" algn="l" rtl="0">
              <a:spcBef>
                <a:spcPts val="0"/>
              </a:spcBef>
              <a:spcAft>
                <a:spcPts val="0"/>
              </a:spcAft>
              <a:buSzPts val="2400"/>
              <a:buFont typeface="Roboto"/>
              <a:buChar char="●"/>
            </a:pPr>
            <a:r>
              <a:rPr lang="en" sz="2400">
                <a:latin typeface="Roboto"/>
                <a:ea typeface="Roboto"/>
                <a:cs typeface="Roboto"/>
                <a:sym typeface="Roboto"/>
              </a:rPr>
              <a:t>Do you notice any similarities between this one and the other two we sampled?</a:t>
            </a:r>
            <a:endParaRPr sz="2400">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9"/>
          <p:cNvSpPr txBox="1"/>
          <p:nvPr/>
        </p:nvSpPr>
        <p:spPr>
          <a:xfrm>
            <a:off x="469450" y="71450"/>
            <a:ext cx="2861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latin typeface="Roboto"/>
                <a:ea typeface="Roboto"/>
                <a:cs typeface="Roboto"/>
                <a:sym typeface="Roboto"/>
              </a:rPr>
              <a:t>Pinot Noir #3 </a:t>
            </a:r>
            <a:r>
              <a:rPr lang="en" sz="2700">
                <a:latin typeface="Roboto"/>
                <a:ea typeface="Roboto"/>
                <a:cs typeface="Roboto"/>
                <a:sym typeface="Roboto"/>
              </a:rPr>
              <a:t> </a:t>
            </a:r>
            <a:endParaRPr sz="2700">
              <a:latin typeface="Roboto"/>
              <a:ea typeface="Roboto"/>
              <a:cs typeface="Roboto"/>
              <a:sym typeface="Roboto"/>
            </a:endParaRPr>
          </a:p>
        </p:txBody>
      </p:sp>
      <p:pic>
        <p:nvPicPr>
          <p:cNvPr id="268" name="Google Shape;268;p39"/>
          <p:cNvPicPr preferRelativeResize="0"/>
          <p:nvPr/>
        </p:nvPicPr>
        <p:blipFill rotWithShape="1">
          <a:blip r:embed="rId3">
            <a:alphaModFix/>
          </a:blip>
          <a:srcRect l="23279" t="5455" r="25126"/>
          <a:stretch/>
        </p:blipFill>
        <p:spPr>
          <a:xfrm>
            <a:off x="273550" y="631225"/>
            <a:ext cx="1592050" cy="3983224"/>
          </a:xfrm>
          <a:prstGeom prst="rect">
            <a:avLst/>
          </a:prstGeom>
          <a:noFill/>
          <a:ln>
            <a:noFill/>
          </a:ln>
        </p:spPr>
      </p:pic>
      <p:pic>
        <p:nvPicPr>
          <p:cNvPr id="269" name="Google Shape;269;p39"/>
          <p:cNvPicPr preferRelativeResize="0"/>
          <p:nvPr/>
        </p:nvPicPr>
        <p:blipFill>
          <a:blip r:embed="rId4">
            <a:alphaModFix/>
          </a:blip>
          <a:stretch>
            <a:fillRect/>
          </a:stretch>
        </p:blipFill>
        <p:spPr>
          <a:xfrm>
            <a:off x="2623275" y="687050"/>
            <a:ext cx="5290331" cy="1662300"/>
          </a:xfrm>
          <a:prstGeom prst="rect">
            <a:avLst/>
          </a:prstGeom>
          <a:noFill/>
          <a:ln>
            <a:noFill/>
          </a:ln>
        </p:spPr>
      </p:pic>
      <p:sp>
        <p:nvSpPr>
          <p:cNvPr id="270" name="Google Shape;270;p39"/>
          <p:cNvSpPr txBox="1"/>
          <p:nvPr/>
        </p:nvSpPr>
        <p:spPr>
          <a:xfrm>
            <a:off x="3170600" y="71450"/>
            <a:ext cx="47430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a:latin typeface="Roboto"/>
                <a:ea typeface="Roboto"/>
                <a:cs typeface="Roboto"/>
                <a:sym typeface="Roboto"/>
              </a:rPr>
              <a:t> BOTH !</a:t>
            </a:r>
            <a:endParaRPr sz="3600">
              <a:latin typeface="Roboto"/>
              <a:ea typeface="Roboto"/>
              <a:cs typeface="Roboto"/>
              <a:sym typeface="Roboto"/>
            </a:endParaRPr>
          </a:p>
        </p:txBody>
      </p:sp>
      <p:sp>
        <p:nvSpPr>
          <p:cNvPr id="271" name="Google Shape;271;p39"/>
          <p:cNvSpPr txBox="1"/>
          <p:nvPr/>
        </p:nvSpPr>
        <p:spPr>
          <a:xfrm>
            <a:off x="1990050" y="2571750"/>
            <a:ext cx="6204900" cy="1908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latin typeface="Roboto"/>
                <a:ea typeface="Roboto"/>
                <a:cs typeface="Roboto"/>
                <a:sym typeface="Roboto"/>
              </a:rPr>
              <a:t>“Lucy you have some splaining to do”.</a:t>
            </a:r>
            <a:r>
              <a:rPr lang="en" sz="1600">
                <a:latin typeface="Roboto"/>
                <a:ea typeface="Roboto"/>
                <a:cs typeface="Roboto"/>
                <a:sym typeface="Roboto"/>
              </a:rPr>
              <a:t> </a:t>
            </a:r>
            <a:endParaRPr sz="1600">
              <a:latin typeface="Roboto"/>
              <a:ea typeface="Roboto"/>
              <a:cs typeface="Roboto"/>
              <a:sym typeface="Roboto"/>
            </a:endParaRPr>
          </a:p>
          <a:p>
            <a:pPr marL="0" lvl="0" indent="0" algn="ctr" rtl="0">
              <a:spcBef>
                <a:spcPts val="0"/>
              </a:spcBef>
              <a:spcAft>
                <a:spcPts val="0"/>
              </a:spcAft>
              <a:buNone/>
            </a:pPr>
            <a:r>
              <a:rPr lang="en" sz="1600">
                <a:latin typeface="Roboto"/>
                <a:ea typeface="Roboto"/>
                <a:cs typeface="Roboto"/>
                <a:sym typeface="Roboto"/>
              </a:rPr>
              <a:t> When researching this experiment we came across an East Coast winery (here in VA) that actually get their Pinot Noir grapes from…wait for it….Willamette County Oregano. That is why it is under the </a:t>
            </a:r>
            <a:r>
              <a:rPr lang="en" sz="1600" u="sng">
                <a:latin typeface="Roboto"/>
                <a:ea typeface="Roboto"/>
                <a:cs typeface="Roboto"/>
                <a:sym typeface="Roboto"/>
              </a:rPr>
              <a:t>WILD BOAR </a:t>
            </a:r>
            <a:r>
              <a:rPr lang="en" sz="1600">
                <a:latin typeface="Roboto"/>
                <a:ea typeface="Roboto"/>
                <a:cs typeface="Roboto"/>
                <a:sym typeface="Roboto"/>
              </a:rPr>
              <a:t>label and not Stone Tower. I thought that this would be a interesting wildcard to throw in the mix. I hope you enjoyed it. </a:t>
            </a:r>
            <a:endParaRPr sz="1600">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7"/>
                                        </p:tgtEl>
                                        <p:attrNameLst>
                                          <p:attrName>style.visibility</p:attrName>
                                        </p:attrNameLst>
                                      </p:cBhvr>
                                      <p:to>
                                        <p:strVal val="visible"/>
                                      </p:to>
                                    </p:set>
                                  </p:childTnLst>
                                </p:cTn>
                              </p:par>
                            </p:childTnLst>
                          </p:cTn>
                        </p:par>
                        <p:par>
                          <p:cTn id="7" fill="hold">
                            <p:stCondLst>
                              <p:cond delay="1000"/>
                            </p:stCondLst>
                            <p:childTnLst>
                              <p:par>
                                <p:cTn id="8" presetID="2" presetClass="entr" presetSubtype="2" fill="hold" nodeType="afterEffect">
                                  <p:stCondLst>
                                    <p:cond delay="0"/>
                                  </p:stCondLst>
                                  <p:childTnLst>
                                    <p:set>
                                      <p:cBhvr>
                                        <p:cTn id="9" dur="1" fill="hold">
                                          <p:stCondLst>
                                            <p:cond delay="0"/>
                                          </p:stCondLst>
                                        </p:cTn>
                                        <p:tgtEl>
                                          <p:spTgt spid="270"/>
                                        </p:tgtEl>
                                        <p:attrNameLst>
                                          <p:attrName>style.visibility</p:attrName>
                                        </p:attrNameLst>
                                      </p:cBhvr>
                                      <p:to>
                                        <p:strVal val="visible"/>
                                      </p:to>
                                    </p:set>
                                    <p:anim calcmode="lin" valueType="num">
                                      <p:cBhvr additive="base">
                                        <p:cTn id="10" dur="4000"/>
                                        <p:tgtEl>
                                          <p:spTgt spid="270"/>
                                        </p:tgtEl>
                                        <p:attrNameLst>
                                          <p:attrName>ppt_x</p:attrName>
                                        </p:attrNameLst>
                                      </p:cBhvr>
                                      <p:tavLst>
                                        <p:tav tm="0">
                                          <p:val>
                                            <p:strVal val="#ppt_x+1"/>
                                          </p:val>
                                        </p:tav>
                                        <p:tav tm="100000">
                                          <p:val>
                                            <p:strVal val="#ppt_x"/>
                                          </p:val>
                                        </p:tav>
                                      </p:tavLst>
                                    </p:anim>
                                  </p:childTnLst>
                                </p:cTn>
                              </p:par>
                            </p:childTnLst>
                          </p:cTn>
                        </p:par>
                        <p:par>
                          <p:cTn id="11" fill="hold">
                            <p:stCondLst>
                              <p:cond delay="5000"/>
                            </p:stCondLst>
                            <p:childTnLst>
                              <p:par>
                                <p:cTn id="12" presetID="1" presetClass="entr" presetSubtype="0" fill="hold" nodeType="afterEffect">
                                  <p:stCondLst>
                                    <p:cond delay="0"/>
                                  </p:stCondLst>
                                  <p:childTnLst>
                                    <p:set>
                                      <p:cBhvr>
                                        <p:cTn id="13" dur="1" fill="hold">
                                          <p:stCondLst>
                                            <p:cond delay="0"/>
                                          </p:stCondLst>
                                        </p:cTn>
                                        <p:tgtEl>
                                          <p:spTgt spid="268"/>
                                        </p:tgtEl>
                                        <p:attrNameLst>
                                          <p:attrName>style.visibility</p:attrName>
                                        </p:attrNameLst>
                                      </p:cBhvr>
                                      <p:to>
                                        <p:strVal val="visible"/>
                                      </p:to>
                                    </p:set>
                                  </p:childTnLst>
                                </p:cTn>
                              </p:par>
                            </p:childTnLst>
                          </p:cTn>
                        </p:par>
                        <p:par>
                          <p:cTn id="14" fill="hold">
                            <p:stCondLst>
                              <p:cond delay="6000"/>
                            </p:stCondLst>
                            <p:childTnLst>
                              <p:par>
                                <p:cTn id="15" presetID="1" presetClass="entr" presetSubtype="0" fill="hold" nodeType="afterEffect">
                                  <p:stCondLst>
                                    <p:cond delay="0"/>
                                  </p:stCondLst>
                                  <p:childTnLst>
                                    <p:set>
                                      <p:cBhvr>
                                        <p:cTn id="16" dur="1" fill="hold">
                                          <p:stCondLst>
                                            <p:cond delay="0"/>
                                          </p:stCondLst>
                                        </p:cTn>
                                        <p:tgtEl>
                                          <p:spTgt spid="269"/>
                                        </p:tgtEl>
                                        <p:attrNameLst>
                                          <p:attrName>style.visibility</p:attrName>
                                        </p:attrNameLst>
                                      </p:cBhvr>
                                      <p:to>
                                        <p:strVal val="visible"/>
                                      </p:to>
                                    </p:set>
                                  </p:childTnLst>
                                </p:cTn>
                              </p:par>
                            </p:childTnLst>
                          </p:cTn>
                        </p:par>
                        <p:par>
                          <p:cTn id="17" fill="hold">
                            <p:stCondLst>
                              <p:cond delay="9000"/>
                            </p:stCondLst>
                            <p:childTnLst>
                              <p:par>
                                <p:cTn id="18" presetID="2" presetClass="entr" presetSubtype="4" fill="hold" nodeType="afterEffect">
                                  <p:stCondLst>
                                    <p:cond delay="0"/>
                                  </p:stCondLst>
                                  <p:childTnLst>
                                    <p:set>
                                      <p:cBhvr>
                                        <p:cTn id="19" dur="1" fill="hold">
                                          <p:stCondLst>
                                            <p:cond delay="0"/>
                                          </p:stCondLst>
                                        </p:cTn>
                                        <p:tgtEl>
                                          <p:spTgt spid="271"/>
                                        </p:tgtEl>
                                        <p:attrNameLst>
                                          <p:attrName>style.visibility</p:attrName>
                                        </p:attrNameLst>
                                      </p:cBhvr>
                                      <p:to>
                                        <p:strVal val="visible"/>
                                      </p:to>
                                    </p:set>
                                    <p:anim calcmode="lin" valueType="num">
                                      <p:cBhvr additive="base">
                                        <p:cTn id="20" dur="5000"/>
                                        <p:tgtEl>
                                          <p:spTgt spid="2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0"/>
          <p:cNvSpPr txBox="1"/>
          <p:nvPr/>
        </p:nvSpPr>
        <p:spPr>
          <a:xfrm>
            <a:off x="520475" y="316375"/>
            <a:ext cx="82458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000">
              <a:latin typeface="Roboto"/>
              <a:ea typeface="Roboto"/>
              <a:cs typeface="Roboto"/>
              <a:sym typeface="Roboto"/>
            </a:endParaRPr>
          </a:p>
        </p:txBody>
      </p:sp>
      <p:pic>
        <p:nvPicPr>
          <p:cNvPr id="277" name="Google Shape;277;p40"/>
          <p:cNvPicPr preferRelativeResize="0"/>
          <p:nvPr/>
        </p:nvPicPr>
        <p:blipFill>
          <a:blip r:embed="rId3">
            <a:alphaModFix/>
          </a:blip>
          <a:stretch>
            <a:fillRect/>
          </a:stretch>
        </p:blipFill>
        <p:spPr>
          <a:xfrm>
            <a:off x="458550" y="316375"/>
            <a:ext cx="2101425" cy="3875827"/>
          </a:xfrm>
          <a:prstGeom prst="rect">
            <a:avLst/>
          </a:prstGeom>
          <a:noFill/>
          <a:ln>
            <a:noFill/>
          </a:ln>
        </p:spPr>
      </p:pic>
      <p:sp>
        <p:nvSpPr>
          <p:cNvPr id="278" name="Google Shape;278;p40"/>
          <p:cNvSpPr txBox="1"/>
          <p:nvPr/>
        </p:nvSpPr>
        <p:spPr>
          <a:xfrm>
            <a:off x="2643125" y="244925"/>
            <a:ext cx="40005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Roboto"/>
                <a:ea typeface="Roboto"/>
                <a:cs typeface="Roboto"/>
                <a:sym typeface="Roboto"/>
              </a:rPr>
              <a:t>Step 5: </a:t>
            </a:r>
            <a:endParaRPr sz="2400">
              <a:latin typeface="Roboto"/>
              <a:ea typeface="Roboto"/>
              <a:cs typeface="Roboto"/>
              <a:sym typeface="Roboto"/>
            </a:endParaRPr>
          </a:p>
          <a:p>
            <a:pPr marL="0" lvl="0" indent="0" algn="l" rtl="0">
              <a:spcBef>
                <a:spcPts val="0"/>
              </a:spcBef>
              <a:spcAft>
                <a:spcPts val="0"/>
              </a:spcAft>
              <a:buNone/>
            </a:pPr>
            <a:r>
              <a:rPr lang="en" sz="2400">
                <a:latin typeface="Roboto"/>
                <a:ea typeface="Roboto"/>
                <a:cs typeface="Roboto"/>
                <a:sym typeface="Roboto"/>
              </a:rPr>
              <a:t>Draw your Conclusion</a:t>
            </a:r>
            <a:endParaRPr sz="2400">
              <a:latin typeface="Roboto"/>
              <a:ea typeface="Roboto"/>
              <a:cs typeface="Roboto"/>
              <a:sym typeface="Roboto"/>
            </a:endParaRPr>
          </a:p>
          <a:p>
            <a:pPr marL="0" lvl="0" indent="0" algn="l" rtl="0">
              <a:spcBef>
                <a:spcPts val="0"/>
              </a:spcBef>
              <a:spcAft>
                <a:spcPts val="0"/>
              </a:spcAft>
              <a:buNone/>
            </a:pPr>
            <a:r>
              <a:rPr lang="en" sz="2400">
                <a:latin typeface="Roboto"/>
                <a:ea typeface="Roboto"/>
                <a:cs typeface="Roboto"/>
                <a:sym typeface="Roboto"/>
              </a:rPr>
              <a:t>Step 6:</a:t>
            </a:r>
            <a:endParaRPr sz="2400">
              <a:latin typeface="Roboto"/>
              <a:ea typeface="Roboto"/>
              <a:cs typeface="Roboto"/>
              <a:sym typeface="Roboto"/>
            </a:endParaRPr>
          </a:p>
          <a:p>
            <a:pPr marL="0" lvl="0" indent="0" algn="l" rtl="0">
              <a:spcBef>
                <a:spcPts val="0"/>
              </a:spcBef>
              <a:spcAft>
                <a:spcPts val="0"/>
              </a:spcAft>
              <a:buNone/>
            </a:pPr>
            <a:r>
              <a:rPr lang="en" sz="2400">
                <a:latin typeface="Roboto"/>
                <a:ea typeface="Roboto"/>
                <a:cs typeface="Roboto"/>
                <a:sym typeface="Roboto"/>
              </a:rPr>
              <a:t> Share your Data</a:t>
            </a:r>
            <a:endParaRPr sz="2400">
              <a:latin typeface="Roboto"/>
              <a:ea typeface="Roboto"/>
              <a:cs typeface="Roboto"/>
              <a:sym typeface="Roboto"/>
            </a:endParaRPr>
          </a:p>
        </p:txBody>
      </p:sp>
      <p:pic>
        <p:nvPicPr>
          <p:cNvPr id="279" name="Google Shape;279;p40"/>
          <p:cNvPicPr preferRelativeResize="0"/>
          <p:nvPr/>
        </p:nvPicPr>
        <p:blipFill>
          <a:blip r:embed="rId4">
            <a:alphaModFix/>
          </a:blip>
          <a:stretch>
            <a:fillRect/>
          </a:stretch>
        </p:blipFill>
        <p:spPr>
          <a:xfrm>
            <a:off x="4970025" y="1319925"/>
            <a:ext cx="3520850" cy="3520850"/>
          </a:xfrm>
          <a:prstGeom prst="rect">
            <a:avLst/>
          </a:prstGeom>
          <a:noFill/>
          <a:ln>
            <a:noFill/>
          </a:ln>
        </p:spPr>
      </p:pic>
      <p:sp>
        <p:nvSpPr>
          <p:cNvPr id="280" name="Google Shape;280;p40"/>
          <p:cNvSpPr txBox="1"/>
          <p:nvPr/>
        </p:nvSpPr>
        <p:spPr>
          <a:xfrm>
            <a:off x="5745663" y="2110600"/>
            <a:ext cx="1887900" cy="193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a:latin typeface="Roboto"/>
                <a:ea typeface="Roboto"/>
                <a:cs typeface="Roboto"/>
                <a:sym typeface="Roboto"/>
              </a:rPr>
              <a:t>GOOD WINE IS GOOD WINE </a:t>
            </a:r>
            <a:endParaRPr sz="1900">
              <a:latin typeface="Roboto"/>
              <a:ea typeface="Roboto"/>
              <a:cs typeface="Roboto"/>
              <a:sym typeface="Roboto"/>
            </a:endParaRPr>
          </a:p>
          <a:p>
            <a:pPr marL="0" lvl="0" indent="0" algn="ctr" rtl="0">
              <a:spcBef>
                <a:spcPts val="0"/>
              </a:spcBef>
              <a:spcAft>
                <a:spcPts val="0"/>
              </a:spcAft>
              <a:buNone/>
            </a:pPr>
            <a:r>
              <a:rPr lang="en" sz="1900">
                <a:latin typeface="Roboto"/>
                <a:ea typeface="Roboto"/>
                <a:cs typeface="Roboto"/>
                <a:sym typeface="Roboto"/>
              </a:rPr>
              <a:t>NO MATTER WHICH COAST IT COMES</a:t>
            </a:r>
            <a:endParaRPr sz="1900">
              <a:latin typeface="Roboto"/>
              <a:ea typeface="Roboto"/>
              <a:cs typeface="Roboto"/>
              <a:sym typeface="Roboto"/>
            </a:endParaRPr>
          </a:p>
          <a:p>
            <a:pPr marL="0" lvl="0" indent="0" algn="ctr" rtl="0">
              <a:spcBef>
                <a:spcPts val="0"/>
              </a:spcBef>
              <a:spcAft>
                <a:spcPts val="0"/>
              </a:spcAft>
              <a:buNone/>
            </a:pPr>
            <a:r>
              <a:rPr lang="en" sz="1900">
                <a:latin typeface="Roboto"/>
                <a:ea typeface="Roboto"/>
                <a:cs typeface="Roboto"/>
                <a:sym typeface="Roboto"/>
              </a:rPr>
              <a:t>FROM</a:t>
            </a:r>
            <a:endParaRPr sz="1900">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1"/>
          <p:cNvSpPr txBox="1"/>
          <p:nvPr/>
        </p:nvSpPr>
        <p:spPr>
          <a:xfrm>
            <a:off x="226600" y="794050"/>
            <a:ext cx="8221200" cy="1046700"/>
          </a:xfrm>
          <a:prstGeom prst="rect">
            <a:avLst/>
          </a:prstGeom>
          <a:solidFill>
            <a:srgbClr val="C27BA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latin typeface="Roboto"/>
                <a:ea typeface="Roboto"/>
                <a:cs typeface="Roboto"/>
                <a:sym typeface="Roboto"/>
              </a:rPr>
              <a:t>Would the same varietal grape taste distinctively different from different sides of the US?</a:t>
            </a:r>
            <a:endParaRPr sz="2800" b="1">
              <a:latin typeface="Roboto"/>
              <a:ea typeface="Roboto"/>
              <a:cs typeface="Roboto"/>
              <a:sym typeface="Roboto"/>
            </a:endParaRPr>
          </a:p>
        </p:txBody>
      </p:sp>
      <p:sp>
        <p:nvSpPr>
          <p:cNvPr id="286" name="Google Shape;286;p41"/>
          <p:cNvSpPr txBox="1"/>
          <p:nvPr/>
        </p:nvSpPr>
        <p:spPr>
          <a:xfrm>
            <a:off x="453225" y="147550"/>
            <a:ext cx="82317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latin typeface="Roboto"/>
                <a:ea typeface="Roboto"/>
                <a:cs typeface="Roboto"/>
                <a:sym typeface="Roboto"/>
              </a:rPr>
              <a:t>Let’s review our original question:</a:t>
            </a:r>
            <a:endParaRPr sz="3000">
              <a:latin typeface="Roboto"/>
              <a:ea typeface="Roboto"/>
              <a:cs typeface="Roboto"/>
              <a:sym typeface="Roboto"/>
            </a:endParaRPr>
          </a:p>
        </p:txBody>
      </p:sp>
      <p:sp>
        <p:nvSpPr>
          <p:cNvPr id="287" name="Google Shape;287;p41"/>
          <p:cNvSpPr txBox="1"/>
          <p:nvPr/>
        </p:nvSpPr>
        <p:spPr>
          <a:xfrm>
            <a:off x="453125" y="2271200"/>
            <a:ext cx="50802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latin typeface="Roboto"/>
                <a:ea typeface="Roboto"/>
                <a:cs typeface="Roboto"/>
                <a:sym typeface="Roboto"/>
              </a:rPr>
              <a:t>Our results indicate that …….</a:t>
            </a:r>
            <a:endParaRPr sz="3000">
              <a:latin typeface="Roboto"/>
              <a:ea typeface="Roboto"/>
              <a:cs typeface="Roboto"/>
              <a:sym typeface="Roboto"/>
            </a:endParaRPr>
          </a:p>
        </p:txBody>
      </p:sp>
      <p:sp>
        <p:nvSpPr>
          <p:cNvPr id="288" name="Google Shape;288;p41"/>
          <p:cNvSpPr txBox="1"/>
          <p:nvPr/>
        </p:nvSpPr>
        <p:spPr>
          <a:xfrm>
            <a:off x="137025" y="3214675"/>
            <a:ext cx="8147400" cy="184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a:latin typeface="Roboto"/>
                <a:ea typeface="Roboto"/>
                <a:cs typeface="Roboto"/>
                <a:sym typeface="Roboto"/>
              </a:rPr>
              <a:t>I would like to vote on our overall favorite for the night (just because that is what we do).</a:t>
            </a:r>
            <a:endParaRPr sz="3600">
              <a:latin typeface="Roboto"/>
              <a:ea typeface="Roboto"/>
              <a:cs typeface="Roboto"/>
              <a:sym typeface="Roboto"/>
            </a:endParaRPr>
          </a:p>
        </p:txBody>
      </p:sp>
      <p:pic>
        <p:nvPicPr>
          <p:cNvPr id="289" name="Google Shape;289;p41"/>
          <p:cNvPicPr preferRelativeResize="0"/>
          <p:nvPr/>
        </p:nvPicPr>
        <p:blipFill>
          <a:blip r:embed="rId3">
            <a:alphaModFix/>
          </a:blip>
          <a:stretch>
            <a:fillRect/>
          </a:stretch>
        </p:blipFill>
        <p:spPr>
          <a:xfrm>
            <a:off x="6117875" y="1904563"/>
            <a:ext cx="2463875" cy="1379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5"/>
                                        </p:tgtEl>
                                        <p:attrNameLst>
                                          <p:attrName>style.visibility</p:attrName>
                                        </p:attrNameLst>
                                      </p:cBhvr>
                                      <p:to>
                                        <p:strVal val="visible"/>
                                      </p:to>
                                    </p:set>
                                    <p:anim calcmode="lin" valueType="num">
                                      <p:cBhvr additive="base">
                                        <p:cTn id="7" dur="1000"/>
                                        <p:tgtEl>
                                          <p:spTgt spid="285"/>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87"/>
                                        </p:tgtEl>
                                        <p:attrNameLst>
                                          <p:attrName>style.visibility</p:attrName>
                                        </p:attrNameLst>
                                      </p:cBhvr>
                                      <p:to>
                                        <p:strVal val="visible"/>
                                      </p:to>
                                    </p:set>
                                    <p:animEffect transition="in" filter="fade">
                                      <p:cBhvr>
                                        <p:cTn id="11" dur="1000"/>
                                        <p:tgtEl>
                                          <p:spTgt spid="28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88"/>
                                        </p:tgtEl>
                                        <p:attrNameLst>
                                          <p:attrName>style.visibility</p:attrName>
                                        </p:attrNameLst>
                                      </p:cBhvr>
                                      <p:to>
                                        <p:strVal val="visible"/>
                                      </p:to>
                                    </p:set>
                                    <p:anim calcmode="lin" valueType="num">
                                      <p:cBhvr additive="base">
                                        <p:cTn id="16" dur="1000"/>
                                        <p:tgtEl>
                                          <p:spTgt spid="288"/>
                                        </p:tgtEl>
                                        <p:attrNameLst>
                                          <p:attrName>ppt_y</p:attrName>
                                        </p:attrNameLst>
                                      </p:cBhvr>
                                      <p:tavLst>
                                        <p:tav tm="0">
                                          <p:val>
                                            <p:strVal val="#ppt_y+1"/>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0"/>
                                          </p:stCondLst>
                                        </p:cTn>
                                        <p:tgtEl>
                                          <p:spTgt spid="2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15"/>
          <p:cNvPicPr preferRelativeResize="0"/>
          <p:nvPr/>
        </p:nvPicPr>
        <p:blipFill rotWithShape="1">
          <a:blip r:embed="rId3">
            <a:alphaModFix/>
          </a:blip>
          <a:srcRect l="2553" t="19208" b="23210"/>
          <a:stretch/>
        </p:blipFill>
        <p:spPr>
          <a:xfrm>
            <a:off x="459250" y="40825"/>
            <a:ext cx="8205101" cy="2786049"/>
          </a:xfrm>
          <a:prstGeom prst="rect">
            <a:avLst/>
          </a:prstGeom>
          <a:noFill/>
          <a:ln>
            <a:noFill/>
          </a:ln>
        </p:spPr>
      </p:pic>
      <p:pic>
        <p:nvPicPr>
          <p:cNvPr id="79" name="Google Shape;79;p15"/>
          <p:cNvPicPr preferRelativeResize="0"/>
          <p:nvPr/>
        </p:nvPicPr>
        <p:blipFill>
          <a:blip r:embed="rId4">
            <a:alphaModFix/>
          </a:blip>
          <a:stretch>
            <a:fillRect/>
          </a:stretch>
        </p:blipFill>
        <p:spPr>
          <a:xfrm>
            <a:off x="1764850" y="2958850"/>
            <a:ext cx="5470750" cy="201182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2"/>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4800"/>
              <a:t>East Coast </a:t>
            </a:r>
            <a:endParaRPr sz="4800"/>
          </a:p>
        </p:txBody>
      </p:sp>
      <p:sp>
        <p:nvSpPr>
          <p:cNvPr id="295" name="Google Shape;295;p42"/>
          <p:cNvSpPr txBox="1">
            <a:spLocks noGrp="1"/>
          </p:cNvSpPr>
          <p:nvPr>
            <p:ph type="body" idx="1"/>
          </p:nvPr>
        </p:nvSpPr>
        <p:spPr>
          <a:xfrm>
            <a:off x="4572000" y="142875"/>
            <a:ext cx="4166400" cy="4722000"/>
          </a:xfrm>
          <a:prstGeom prst="rect">
            <a:avLst/>
          </a:prstGeom>
        </p:spPr>
        <p:txBody>
          <a:bodyPr spcFirstLastPara="1" wrap="square" lIns="91425" tIns="91425" rIns="91425" bIns="91425" anchor="t" anchorCtr="0">
            <a:normAutofit fontScale="25000" lnSpcReduction="20000"/>
          </a:bodyPr>
          <a:lstStyle/>
          <a:p>
            <a:pPr marL="457200" lvl="0" indent="-419100" algn="l" rtl="0">
              <a:spcBef>
                <a:spcPts val="0"/>
              </a:spcBef>
              <a:spcAft>
                <a:spcPts val="0"/>
              </a:spcAft>
              <a:buClr>
                <a:srgbClr val="0000FF"/>
              </a:buClr>
              <a:buSzPct val="100000"/>
              <a:buChar char="●"/>
            </a:pPr>
            <a:r>
              <a:rPr lang="en" sz="12000" u="sng">
                <a:solidFill>
                  <a:srgbClr val="0000FF"/>
                </a:solidFill>
              </a:rPr>
              <a:t>North Carolina</a:t>
            </a:r>
            <a:endParaRPr sz="12000" u="sng">
              <a:solidFill>
                <a:srgbClr val="0000FF"/>
              </a:solidFill>
            </a:endParaRPr>
          </a:p>
          <a:p>
            <a:pPr marL="457200" lvl="0" indent="0" algn="l" rtl="0">
              <a:spcBef>
                <a:spcPts val="1200"/>
              </a:spcBef>
              <a:spcAft>
                <a:spcPts val="0"/>
              </a:spcAft>
              <a:buNone/>
            </a:pPr>
            <a:r>
              <a:rPr lang="en" sz="12000">
                <a:solidFill>
                  <a:srgbClr val="0000FF"/>
                </a:solidFill>
              </a:rPr>
              <a:t>RayLen Vineyard and Winery</a:t>
            </a:r>
            <a:endParaRPr sz="12000">
              <a:solidFill>
                <a:srgbClr val="0000FF"/>
              </a:solidFill>
            </a:endParaRPr>
          </a:p>
          <a:p>
            <a:pPr marL="457200" lvl="0" indent="-419100" algn="l" rtl="0">
              <a:spcBef>
                <a:spcPts val="1200"/>
              </a:spcBef>
              <a:spcAft>
                <a:spcPts val="0"/>
              </a:spcAft>
              <a:buClr>
                <a:srgbClr val="0000FF"/>
              </a:buClr>
              <a:buSzPct val="100000"/>
              <a:buChar char="●"/>
            </a:pPr>
            <a:r>
              <a:rPr lang="en" sz="12000" u="sng">
                <a:solidFill>
                  <a:srgbClr val="0000FF"/>
                </a:solidFill>
              </a:rPr>
              <a:t>Virginia</a:t>
            </a:r>
            <a:endParaRPr sz="12000" u="sng">
              <a:solidFill>
                <a:srgbClr val="0000FF"/>
              </a:solidFill>
            </a:endParaRPr>
          </a:p>
          <a:p>
            <a:pPr marL="457200" lvl="0" indent="0" algn="l" rtl="0">
              <a:spcBef>
                <a:spcPts val="1200"/>
              </a:spcBef>
              <a:spcAft>
                <a:spcPts val="0"/>
              </a:spcAft>
              <a:buNone/>
            </a:pPr>
            <a:r>
              <a:rPr lang="en" sz="12000">
                <a:solidFill>
                  <a:srgbClr val="0000FF"/>
                </a:solidFill>
              </a:rPr>
              <a:t>Stanburn Winery</a:t>
            </a:r>
            <a:endParaRPr sz="12000">
              <a:solidFill>
                <a:srgbClr val="0000FF"/>
              </a:solidFill>
            </a:endParaRPr>
          </a:p>
          <a:p>
            <a:pPr marL="457200" lvl="0" indent="-419100" algn="l" rtl="0">
              <a:spcBef>
                <a:spcPts val="1200"/>
              </a:spcBef>
              <a:spcAft>
                <a:spcPts val="0"/>
              </a:spcAft>
              <a:buClr>
                <a:srgbClr val="0000FF"/>
              </a:buClr>
              <a:buSzPct val="100000"/>
              <a:buChar char="●"/>
            </a:pPr>
            <a:r>
              <a:rPr lang="en" sz="12000" u="sng">
                <a:solidFill>
                  <a:srgbClr val="0000FF"/>
                </a:solidFill>
              </a:rPr>
              <a:t>Pennsylvania </a:t>
            </a:r>
            <a:endParaRPr sz="12000" u="sng">
              <a:solidFill>
                <a:srgbClr val="0000FF"/>
              </a:solidFill>
            </a:endParaRPr>
          </a:p>
          <a:p>
            <a:pPr marL="457200" lvl="0" indent="0" algn="l" rtl="0">
              <a:spcBef>
                <a:spcPts val="1200"/>
              </a:spcBef>
              <a:spcAft>
                <a:spcPts val="0"/>
              </a:spcAft>
              <a:buNone/>
            </a:pPr>
            <a:r>
              <a:rPr lang="en" sz="12000">
                <a:solidFill>
                  <a:srgbClr val="0000FF"/>
                </a:solidFill>
              </a:rPr>
              <a:t>Armstrong Valley Vineyard and Winery</a:t>
            </a:r>
            <a:endParaRPr sz="12000">
              <a:solidFill>
                <a:srgbClr val="0000FF"/>
              </a:solidFill>
            </a:endParaRPr>
          </a:p>
          <a:p>
            <a:pPr marL="457200" lvl="0" indent="0" algn="l" rtl="0">
              <a:spcBef>
                <a:spcPts val="1200"/>
              </a:spcBef>
              <a:spcAft>
                <a:spcPts val="0"/>
              </a:spcAft>
              <a:buNone/>
            </a:pPr>
            <a:endParaRPr sz="3500"/>
          </a:p>
          <a:p>
            <a:pPr marL="457200" lvl="0" indent="0" algn="l" rtl="0">
              <a:spcBef>
                <a:spcPts val="1200"/>
              </a:spcBef>
              <a:spcAft>
                <a:spcPts val="0"/>
              </a:spcAft>
              <a:buNone/>
            </a:pPr>
            <a:r>
              <a:rPr lang="en" sz="3500"/>
              <a:t> </a:t>
            </a:r>
            <a:endParaRPr sz="3500"/>
          </a:p>
          <a:p>
            <a:pPr marL="457200" lvl="0" indent="0" algn="l" rtl="0">
              <a:spcBef>
                <a:spcPts val="1200"/>
              </a:spcBef>
              <a:spcAft>
                <a:spcPts val="0"/>
              </a:spcAft>
              <a:buNone/>
            </a:pPr>
            <a:endParaRPr sz="3500"/>
          </a:p>
          <a:p>
            <a:pPr marL="0" lvl="0" indent="0" algn="l" rtl="0">
              <a:spcBef>
                <a:spcPts val="1200"/>
              </a:spcBef>
              <a:spcAft>
                <a:spcPts val="0"/>
              </a:spcAft>
              <a:buNone/>
            </a:pPr>
            <a:endParaRPr sz="3500"/>
          </a:p>
          <a:p>
            <a:pPr marL="0" lvl="0" indent="0" algn="l" rtl="0">
              <a:spcBef>
                <a:spcPts val="1200"/>
              </a:spcBef>
              <a:spcAft>
                <a:spcPts val="1200"/>
              </a:spcAft>
              <a:buNone/>
            </a:pPr>
            <a:endParaRPr sz="3500"/>
          </a:p>
        </p:txBody>
      </p:sp>
      <p:pic>
        <p:nvPicPr>
          <p:cNvPr id="296" name="Google Shape;296;p42"/>
          <p:cNvPicPr preferRelativeResize="0"/>
          <p:nvPr/>
        </p:nvPicPr>
        <p:blipFill rotWithShape="1">
          <a:blip r:embed="rId3">
            <a:alphaModFix/>
          </a:blip>
          <a:srcRect l="65579" t="4167" r="737" b="1749"/>
          <a:stretch/>
        </p:blipFill>
        <p:spPr>
          <a:xfrm>
            <a:off x="1408350" y="1580275"/>
            <a:ext cx="2063072" cy="3563226"/>
          </a:xfrm>
          <a:prstGeom prst="rect">
            <a:avLst/>
          </a:prstGeom>
          <a:noFill/>
          <a:ln>
            <a:noFill/>
          </a:ln>
        </p:spPr>
      </p:pic>
      <p:sp>
        <p:nvSpPr>
          <p:cNvPr id="297" name="Google Shape;297;p42"/>
          <p:cNvSpPr/>
          <p:nvPr/>
        </p:nvSpPr>
        <p:spPr>
          <a:xfrm>
            <a:off x="2388050" y="2704425"/>
            <a:ext cx="183600" cy="153000"/>
          </a:xfrm>
          <a:prstGeom prst="star5">
            <a:avLst>
              <a:gd name="adj" fmla="val 19098"/>
              <a:gd name="hf" fmla="val 105146"/>
              <a:gd name="vf" fmla="val 110557"/>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2"/>
          <p:cNvSpPr/>
          <p:nvPr/>
        </p:nvSpPr>
        <p:spPr>
          <a:xfrm>
            <a:off x="2357450" y="3184075"/>
            <a:ext cx="183600" cy="153000"/>
          </a:xfrm>
          <a:prstGeom prst="star5">
            <a:avLst>
              <a:gd name="adj" fmla="val 19098"/>
              <a:gd name="hf" fmla="val 105146"/>
              <a:gd name="vf" fmla="val 110557"/>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2"/>
          <p:cNvSpPr/>
          <p:nvPr/>
        </p:nvSpPr>
        <p:spPr>
          <a:xfrm>
            <a:off x="2469700" y="3408600"/>
            <a:ext cx="183600" cy="153000"/>
          </a:xfrm>
          <a:prstGeom prst="star5">
            <a:avLst>
              <a:gd name="adj" fmla="val 19098"/>
              <a:gd name="hf" fmla="val 105146"/>
              <a:gd name="vf" fmla="val 110557"/>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3"/>
        <p:cNvGrpSpPr/>
        <p:nvPr/>
      </p:nvGrpSpPr>
      <p:grpSpPr>
        <a:xfrm>
          <a:off x="0" y="0"/>
          <a:ext cx="0" cy="0"/>
          <a:chOff x="0" y="0"/>
          <a:chExt cx="0" cy="0"/>
        </a:xfrm>
      </p:grpSpPr>
      <p:sp>
        <p:nvSpPr>
          <p:cNvPr id="304" name="Google Shape;304;p43"/>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4800"/>
              <a:t>West Coast </a:t>
            </a:r>
            <a:endParaRPr sz="4800"/>
          </a:p>
        </p:txBody>
      </p:sp>
      <p:sp>
        <p:nvSpPr>
          <p:cNvPr id="305" name="Google Shape;305;p43"/>
          <p:cNvSpPr txBox="1">
            <a:spLocks noGrp="1"/>
          </p:cNvSpPr>
          <p:nvPr>
            <p:ph type="body" idx="1"/>
          </p:nvPr>
        </p:nvSpPr>
        <p:spPr>
          <a:xfrm>
            <a:off x="4644675" y="173500"/>
            <a:ext cx="4166400" cy="4847400"/>
          </a:xfrm>
          <a:prstGeom prst="rect">
            <a:avLst/>
          </a:prstGeom>
        </p:spPr>
        <p:txBody>
          <a:bodyPr spcFirstLastPara="1" wrap="square" lIns="91425" tIns="91425" rIns="91425" bIns="91425" anchor="t" anchorCtr="0">
            <a:normAutofit fontScale="62500" lnSpcReduction="20000"/>
          </a:bodyPr>
          <a:lstStyle/>
          <a:p>
            <a:pPr marL="457200" lvl="0" indent="-382492" algn="l" rtl="0">
              <a:spcBef>
                <a:spcPts val="0"/>
              </a:spcBef>
              <a:spcAft>
                <a:spcPts val="0"/>
              </a:spcAft>
              <a:buClr>
                <a:srgbClr val="0000FF"/>
              </a:buClr>
              <a:buSzPct val="100000"/>
              <a:buChar char="●"/>
            </a:pPr>
            <a:r>
              <a:rPr lang="en" sz="3877" b="1" u="sng">
                <a:solidFill>
                  <a:srgbClr val="0000FF"/>
                </a:solidFill>
              </a:rPr>
              <a:t>California  </a:t>
            </a:r>
            <a:endParaRPr sz="3877" b="1" u="sng">
              <a:solidFill>
                <a:srgbClr val="0000FF"/>
              </a:solidFill>
            </a:endParaRPr>
          </a:p>
          <a:p>
            <a:pPr marL="0" lvl="0" indent="0" algn="ctr" rtl="0">
              <a:spcBef>
                <a:spcPts val="1200"/>
              </a:spcBef>
              <a:spcAft>
                <a:spcPts val="0"/>
              </a:spcAft>
              <a:buNone/>
            </a:pPr>
            <a:r>
              <a:rPr lang="en" sz="3877" b="1">
                <a:solidFill>
                  <a:srgbClr val="0000FF"/>
                </a:solidFill>
              </a:rPr>
              <a:t>River Road Family      Vineyard</a:t>
            </a:r>
            <a:endParaRPr sz="3877" b="1">
              <a:solidFill>
                <a:srgbClr val="0000FF"/>
              </a:solidFill>
            </a:endParaRPr>
          </a:p>
          <a:p>
            <a:pPr marL="457200" lvl="0" indent="0" algn="ctr" rtl="0">
              <a:spcBef>
                <a:spcPts val="1200"/>
              </a:spcBef>
              <a:spcAft>
                <a:spcPts val="0"/>
              </a:spcAft>
              <a:buNone/>
            </a:pPr>
            <a:endParaRPr sz="3877" b="1">
              <a:solidFill>
                <a:srgbClr val="0000FF"/>
              </a:solidFill>
            </a:endParaRPr>
          </a:p>
          <a:p>
            <a:pPr marL="457200" lvl="0" indent="-382492" algn="l" rtl="0">
              <a:spcBef>
                <a:spcPts val="1200"/>
              </a:spcBef>
              <a:spcAft>
                <a:spcPts val="0"/>
              </a:spcAft>
              <a:buClr>
                <a:srgbClr val="0000FF"/>
              </a:buClr>
              <a:buSzPct val="100000"/>
              <a:buChar char="●"/>
            </a:pPr>
            <a:r>
              <a:rPr lang="en" sz="3877" b="1" u="sng">
                <a:solidFill>
                  <a:srgbClr val="0000FF"/>
                </a:solidFill>
              </a:rPr>
              <a:t>Washington State</a:t>
            </a:r>
            <a:endParaRPr sz="3877" b="1" u="sng">
              <a:solidFill>
                <a:srgbClr val="0000FF"/>
              </a:solidFill>
            </a:endParaRPr>
          </a:p>
          <a:p>
            <a:pPr marL="457200" lvl="0" indent="0" algn="l" rtl="0">
              <a:spcBef>
                <a:spcPts val="1200"/>
              </a:spcBef>
              <a:spcAft>
                <a:spcPts val="0"/>
              </a:spcAft>
              <a:buNone/>
            </a:pPr>
            <a:r>
              <a:rPr lang="en" sz="3877" b="1">
                <a:solidFill>
                  <a:srgbClr val="0000FF"/>
                </a:solidFill>
              </a:rPr>
              <a:t>Lost River Winery</a:t>
            </a:r>
            <a:endParaRPr sz="3877" b="1">
              <a:solidFill>
                <a:srgbClr val="0000FF"/>
              </a:solidFill>
            </a:endParaRPr>
          </a:p>
          <a:p>
            <a:pPr marL="457200" lvl="0" indent="0" algn="l" rtl="0">
              <a:spcBef>
                <a:spcPts val="1200"/>
              </a:spcBef>
              <a:spcAft>
                <a:spcPts val="0"/>
              </a:spcAft>
              <a:buNone/>
            </a:pPr>
            <a:endParaRPr sz="3877" b="1">
              <a:solidFill>
                <a:srgbClr val="0000FF"/>
              </a:solidFill>
            </a:endParaRPr>
          </a:p>
          <a:p>
            <a:pPr marL="457200" lvl="0" indent="-382492" algn="l" rtl="0">
              <a:spcBef>
                <a:spcPts val="1200"/>
              </a:spcBef>
              <a:spcAft>
                <a:spcPts val="0"/>
              </a:spcAft>
              <a:buClr>
                <a:srgbClr val="0000FF"/>
              </a:buClr>
              <a:buSzPct val="100000"/>
              <a:buChar char="●"/>
            </a:pPr>
            <a:r>
              <a:rPr lang="en" sz="3877" b="1" u="sng">
                <a:solidFill>
                  <a:srgbClr val="0000FF"/>
                </a:solidFill>
              </a:rPr>
              <a:t>Oregon </a:t>
            </a:r>
            <a:r>
              <a:rPr lang="en" sz="3877" b="1">
                <a:solidFill>
                  <a:srgbClr val="0000FF"/>
                </a:solidFill>
              </a:rPr>
              <a:t>	</a:t>
            </a:r>
            <a:endParaRPr sz="3877" b="1">
              <a:solidFill>
                <a:srgbClr val="0000FF"/>
              </a:solidFill>
            </a:endParaRPr>
          </a:p>
          <a:p>
            <a:pPr marL="457200" lvl="0" indent="0" algn="l" rtl="0">
              <a:spcBef>
                <a:spcPts val="1200"/>
              </a:spcBef>
              <a:spcAft>
                <a:spcPts val="0"/>
              </a:spcAft>
              <a:buNone/>
            </a:pPr>
            <a:r>
              <a:rPr lang="en" sz="3877" b="1">
                <a:solidFill>
                  <a:srgbClr val="0000FF"/>
                </a:solidFill>
              </a:rPr>
              <a:t>Coelho Winery</a:t>
            </a:r>
            <a:endParaRPr sz="3877" b="1">
              <a:solidFill>
                <a:srgbClr val="0000FF"/>
              </a:solidFill>
            </a:endParaRPr>
          </a:p>
          <a:p>
            <a:pPr marL="457200" lvl="0" indent="0" algn="ctr" rtl="0">
              <a:spcBef>
                <a:spcPts val="1200"/>
              </a:spcBef>
              <a:spcAft>
                <a:spcPts val="1200"/>
              </a:spcAft>
              <a:buNone/>
            </a:pPr>
            <a:endParaRPr sz="3000" b="1">
              <a:solidFill>
                <a:srgbClr val="0000FF"/>
              </a:solidFill>
            </a:endParaRPr>
          </a:p>
        </p:txBody>
      </p:sp>
      <p:pic>
        <p:nvPicPr>
          <p:cNvPr id="306" name="Google Shape;306;p43"/>
          <p:cNvPicPr preferRelativeResize="0"/>
          <p:nvPr/>
        </p:nvPicPr>
        <p:blipFill rotWithShape="1">
          <a:blip r:embed="rId3">
            <a:alphaModFix/>
          </a:blip>
          <a:srcRect r="70461" b="28911"/>
          <a:stretch/>
        </p:blipFill>
        <p:spPr>
          <a:xfrm>
            <a:off x="989225" y="1570050"/>
            <a:ext cx="2063072" cy="3229213"/>
          </a:xfrm>
          <a:prstGeom prst="rect">
            <a:avLst/>
          </a:prstGeom>
          <a:noFill/>
          <a:ln>
            <a:noFill/>
          </a:ln>
        </p:spPr>
      </p:pic>
      <p:sp>
        <p:nvSpPr>
          <p:cNvPr id="307" name="Google Shape;307;p43"/>
          <p:cNvSpPr/>
          <p:nvPr/>
        </p:nvSpPr>
        <p:spPr>
          <a:xfrm>
            <a:off x="1704300" y="2010450"/>
            <a:ext cx="214200" cy="224400"/>
          </a:xfrm>
          <a:prstGeom prst="star4">
            <a:avLst>
              <a:gd name="adj" fmla="val 125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3"/>
          <p:cNvSpPr/>
          <p:nvPr/>
        </p:nvSpPr>
        <p:spPr>
          <a:xfrm>
            <a:off x="1489975" y="2510525"/>
            <a:ext cx="255300" cy="224400"/>
          </a:xfrm>
          <a:prstGeom prst="star4">
            <a:avLst>
              <a:gd name="adj" fmla="val 125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3"/>
          <p:cNvSpPr/>
          <p:nvPr/>
        </p:nvSpPr>
        <p:spPr>
          <a:xfrm>
            <a:off x="1275675" y="3296325"/>
            <a:ext cx="214200" cy="224400"/>
          </a:xfrm>
          <a:prstGeom prst="star4">
            <a:avLst>
              <a:gd name="adj" fmla="val 125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p:nvPr/>
        </p:nvSpPr>
        <p:spPr>
          <a:xfrm>
            <a:off x="1469575" y="275550"/>
            <a:ext cx="70926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latin typeface="Roboto"/>
                <a:ea typeface="Roboto"/>
                <a:cs typeface="Roboto"/>
                <a:sym typeface="Roboto"/>
              </a:rPr>
              <a:t>Step 1</a:t>
            </a:r>
            <a:r>
              <a:rPr lang="en" sz="2400">
                <a:latin typeface="Roboto"/>
                <a:ea typeface="Roboto"/>
                <a:cs typeface="Roboto"/>
                <a:sym typeface="Roboto"/>
              </a:rPr>
              <a:t>: Ask a question.</a:t>
            </a:r>
            <a:endParaRPr sz="2400">
              <a:latin typeface="Roboto"/>
              <a:ea typeface="Roboto"/>
              <a:cs typeface="Roboto"/>
              <a:sym typeface="Roboto"/>
            </a:endParaRPr>
          </a:p>
        </p:txBody>
      </p:sp>
      <p:sp>
        <p:nvSpPr>
          <p:cNvPr id="85" name="Google Shape;85;p16"/>
          <p:cNvSpPr txBox="1"/>
          <p:nvPr/>
        </p:nvSpPr>
        <p:spPr>
          <a:xfrm>
            <a:off x="1474675" y="765425"/>
            <a:ext cx="70824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Roboto"/>
                <a:ea typeface="Roboto"/>
                <a:cs typeface="Roboto"/>
                <a:sym typeface="Roboto"/>
              </a:rPr>
              <a:t>Would the same varietal grape taste distinctively different from different sides of the US?</a:t>
            </a:r>
            <a:endParaRPr sz="2400">
              <a:latin typeface="Roboto"/>
              <a:ea typeface="Roboto"/>
              <a:cs typeface="Roboto"/>
              <a:sym typeface="Roboto"/>
            </a:endParaRPr>
          </a:p>
        </p:txBody>
      </p:sp>
      <p:sp>
        <p:nvSpPr>
          <p:cNvPr id="86" name="Google Shape;86;p16"/>
          <p:cNvSpPr txBox="1"/>
          <p:nvPr/>
        </p:nvSpPr>
        <p:spPr>
          <a:xfrm>
            <a:off x="1541025" y="1815038"/>
            <a:ext cx="42453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latin typeface="Roboto"/>
                <a:ea typeface="Roboto"/>
                <a:cs typeface="Roboto"/>
                <a:sym typeface="Roboto"/>
              </a:rPr>
              <a:t>Step 2</a:t>
            </a:r>
            <a:r>
              <a:rPr lang="en" sz="2400">
                <a:latin typeface="Roboto"/>
                <a:ea typeface="Roboto"/>
                <a:cs typeface="Roboto"/>
                <a:sym typeface="Roboto"/>
              </a:rPr>
              <a:t>: Form a hypothesis.</a:t>
            </a:r>
            <a:endParaRPr sz="2400">
              <a:latin typeface="Roboto"/>
              <a:ea typeface="Roboto"/>
              <a:cs typeface="Roboto"/>
              <a:sym typeface="Roboto"/>
            </a:endParaRPr>
          </a:p>
          <a:p>
            <a:pPr marL="0" lvl="0" indent="0" algn="l" rtl="0">
              <a:spcBef>
                <a:spcPts val="0"/>
              </a:spcBef>
              <a:spcAft>
                <a:spcPts val="0"/>
              </a:spcAft>
              <a:buNone/>
            </a:pPr>
            <a:r>
              <a:rPr lang="en" sz="2400" b="1">
                <a:latin typeface="Roboto"/>
                <a:ea typeface="Roboto"/>
                <a:cs typeface="Roboto"/>
                <a:sym typeface="Roboto"/>
              </a:rPr>
              <a:t>Step 3</a:t>
            </a:r>
            <a:r>
              <a:rPr lang="en" sz="2400">
                <a:latin typeface="Roboto"/>
                <a:ea typeface="Roboto"/>
                <a:cs typeface="Roboto"/>
                <a:sym typeface="Roboto"/>
              </a:rPr>
              <a:t>: Make a prediction.</a:t>
            </a:r>
            <a:endParaRPr sz="2400">
              <a:latin typeface="Roboto"/>
              <a:ea typeface="Roboto"/>
              <a:cs typeface="Roboto"/>
              <a:sym typeface="Roboto"/>
            </a:endParaRPr>
          </a:p>
        </p:txBody>
      </p:sp>
      <p:pic>
        <p:nvPicPr>
          <p:cNvPr id="87" name="Google Shape;87;p16"/>
          <p:cNvPicPr preferRelativeResize="0"/>
          <p:nvPr/>
        </p:nvPicPr>
        <p:blipFill rotWithShape="1">
          <a:blip r:embed="rId3">
            <a:alphaModFix/>
          </a:blip>
          <a:srcRect l="25864" r="17278"/>
          <a:stretch/>
        </p:blipFill>
        <p:spPr>
          <a:xfrm>
            <a:off x="40825" y="489150"/>
            <a:ext cx="1428750" cy="3333750"/>
          </a:xfrm>
          <a:prstGeom prst="rect">
            <a:avLst/>
          </a:prstGeom>
          <a:noFill/>
          <a:ln>
            <a:noFill/>
          </a:ln>
        </p:spPr>
      </p:pic>
      <p:sp>
        <p:nvSpPr>
          <p:cNvPr id="88" name="Google Shape;88;p16"/>
          <p:cNvSpPr txBox="1"/>
          <p:nvPr/>
        </p:nvSpPr>
        <p:spPr>
          <a:xfrm>
            <a:off x="1122600" y="3078975"/>
            <a:ext cx="75114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Roboto"/>
                <a:ea typeface="Roboto"/>
                <a:cs typeface="Roboto"/>
                <a:sym typeface="Roboto"/>
              </a:rPr>
              <a:t>We are of the opinion that the same varietal will taste very different, based on the numerous factors that affect the taste of the wine. </a:t>
            </a:r>
            <a:endParaRPr sz="2400">
              <a:latin typeface="Roboto"/>
              <a:ea typeface="Roboto"/>
              <a:cs typeface="Roboto"/>
              <a:sym typeface="Roboto"/>
            </a:endParaRPr>
          </a:p>
        </p:txBody>
      </p:sp>
      <p:pic>
        <p:nvPicPr>
          <p:cNvPr id="89" name="Google Shape;89;p16"/>
          <p:cNvPicPr preferRelativeResize="0"/>
          <p:nvPr/>
        </p:nvPicPr>
        <p:blipFill>
          <a:blip r:embed="rId4">
            <a:alphaModFix/>
          </a:blip>
          <a:stretch>
            <a:fillRect/>
          </a:stretch>
        </p:blipFill>
        <p:spPr>
          <a:xfrm>
            <a:off x="6739750" y="1298438"/>
            <a:ext cx="1715175" cy="1715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p:nvPr/>
        </p:nvSpPr>
        <p:spPr>
          <a:xfrm>
            <a:off x="449025" y="306150"/>
            <a:ext cx="79296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rgbClr val="202124"/>
                </a:solidFill>
                <a:highlight>
                  <a:srgbClr val="FFFFFF"/>
                </a:highlight>
                <a:latin typeface="Roboto"/>
                <a:ea typeface="Roboto"/>
                <a:cs typeface="Roboto"/>
                <a:sym typeface="Roboto"/>
              </a:rPr>
              <a:t>What are the factors that influence the taste of wine?</a:t>
            </a:r>
            <a:endParaRPr sz="2500" b="1">
              <a:latin typeface="Roboto"/>
              <a:ea typeface="Roboto"/>
              <a:cs typeface="Roboto"/>
              <a:sym typeface="Roboto"/>
            </a:endParaRPr>
          </a:p>
        </p:txBody>
      </p:sp>
      <p:sp>
        <p:nvSpPr>
          <p:cNvPr id="95" name="Google Shape;95;p17"/>
          <p:cNvSpPr txBox="1"/>
          <p:nvPr/>
        </p:nvSpPr>
        <p:spPr>
          <a:xfrm>
            <a:off x="3842325" y="1790075"/>
            <a:ext cx="4536300" cy="2493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rgbClr val="202124"/>
                </a:solidFill>
                <a:highlight>
                  <a:srgbClr val="FFFFFF"/>
                </a:highlight>
                <a:latin typeface="Roboto"/>
                <a:ea typeface="Roboto"/>
                <a:cs typeface="Roboto"/>
                <a:sym typeface="Roboto"/>
              </a:rPr>
              <a:t>The type of grape determines largely the flavour, colour, sugar, acidity and the levels of tannin in the wine.</a:t>
            </a:r>
            <a:endParaRPr sz="3000"/>
          </a:p>
        </p:txBody>
      </p:sp>
      <p:sp>
        <p:nvSpPr>
          <p:cNvPr id="96" name="Google Shape;96;p17"/>
          <p:cNvSpPr txBox="1"/>
          <p:nvPr/>
        </p:nvSpPr>
        <p:spPr>
          <a:xfrm>
            <a:off x="3765750" y="1051175"/>
            <a:ext cx="4168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a:latin typeface="Roboto"/>
                <a:ea typeface="Roboto"/>
                <a:cs typeface="Roboto"/>
                <a:sym typeface="Roboto"/>
              </a:rPr>
              <a:t>THE OBVIOUS :</a:t>
            </a:r>
            <a:endParaRPr sz="3600">
              <a:latin typeface="Roboto"/>
              <a:ea typeface="Roboto"/>
              <a:cs typeface="Roboto"/>
              <a:sym typeface="Roboto"/>
            </a:endParaRPr>
          </a:p>
        </p:txBody>
      </p:sp>
      <p:pic>
        <p:nvPicPr>
          <p:cNvPr id="97" name="Google Shape;97;p17"/>
          <p:cNvPicPr preferRelativeResize="0"/>
          <p:nvPr/>
        </p:nvPicPr>
        <p:blipFill rotWithShape="1">
          <a:blip r:embed="rId3">
            <a:alphaModFix/>
          </a:blip>
          <a:srcRect l="14286" t="12500" r="15473" b="13095"/>
          <a:stretch/>
        </p:blipFill>
        <p:spPr>
          <a:xfrm>
            <a:off x="153050" y="875550"/>
            <a:ext cx="3612700" cy="38269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additive="base">
                                        <p:cTn id="7" dur="1000"/>
                                        <p:tgtEl>
                                          <p:spTgt spid="94"/>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childTnLst>
                                </p:cTn>
                              </p:par>
                            </p:childTnLst>
                          </p:cTn>
                        </p:par>
                        <p:par>
                          <p:cTn id="11" fill="hold">
                            <p:stCondLst>
                              <p:cond delay="3000"/>
                            </p:stCondLst>
                            <p:childTnLst>
                              <p:par>
                                <p:cTn id="12" presetID="2" presetClass="entr" presetSubtype="4" fill="hold" nodeType="afterEffect">
                                  <p:stCondLst>
                                    <p:cond delay="0"/>
                                  </p:stCondLst>
                                  <p:childTnLst>
                                    <p:set>
                                      <p:cBhvr>
                                        <p:cTn id="13" dur="1" fill="hold">
                                          <p:stCondLst>
                                            <p:cond delay="0"/>
                                          </p:stCondLst>
                                        </p:cTn>
                                        <p:tgtEl>
                                          <p:spTgt spid="95"/>
                                        </p:tgtEl>
                                        <p:attrNameLst>
                                          <p:attrName>style.visibility</p:attrName>
                                        </p:attrNameLst>
                                      </p:cBhvr>
                                      <p:to>
                                        <p:strVal val="visible"/>
                                      </p:to>
                                    </p:set>
                                    <p:anim calcmode="lin" valueType="num">
                                      <p:cBhvr additive="base">
                                        <p:cTn id="14" dur="3000"/>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p:nvPr/>
        </p:nvSpPr>
        <p:spPr>
          <a:xfrm>
            <a:off x="390900" y="1510400"/>
            <a:ext cx="6640500" cy="3286200"/>
          </a:xfrm>
          <a:prstGeom prst="rect">
            <a:avLst/>
          </a:prstGeom>
          <a:noFill/>
          <a:ln>
            <a:noFill/>
          </a:ln>
        </p:spPr>
        <p:txBody>
          <a:bodyPr spcFirstLastPara="1" wrap="square" lIns="91425" tIns="91425" rIns="91425" bIns="91425" anchor="t" anchorCtr="0">
            <a:spAutoFit/>
          </a:bodyPr>
          <a:lstStyle/>
          <a:p>
            <a:pPr marL="457200" lvl="0" indent="-406400" algn="l" rtl="0">
              <a:lnSpc>
                <a:spcPct val="115000"/>
              </a:lnSpc>
              <a:spcBef>
                <a:spcPts val="0"/>
              </a:spcBef>
              <a:spcAft>
                <a:spcPts val="0"/>
              </a:spcAft>
              <a:buClr>
                <a:srgbClr val="202124"/>
              </a:buClr>
              <a:buSzPts val="2800"/>
              <a:buFont typeface="Roboto"/>
              <a:buChar char="●"/>
            </a:pPr>
            <a:r>
              <a:rPr lang="en" sz="2800">
                <a:solidFill>
                  <a:srgbClr val="202124"/>
                </a:solidFill>
                <a:highlight>
                  <a:srgbClr val="FFFFFF"/>
                </a:highlight>
                <a:latin typeface="Roboto"/>
                <a:ea typeface="Roboto"/>
                <a:cs typeface="Roboto"/>
                <a:sym typeface="Roboto"/>
              </a:rPr>
              <a:t>The </a:t>
            </a:r>
            <a:r>
              <a:rPr lang="en" sz="2800" u="sng">
                <a:solidFill>
                  <a:srgbClr val="202124"/>
                </a:solidFill>
                <a:highlight>
                  <a:srgbClr val="FFFFFF"/>
                </a:highlight>
                <a:latin typeface="Roboto"/>
                <a:ea typeface="Roboto"/>
                <a:cs typeface="Roboto"/>
                <a:sym typeface="Roboto"/>
              </a:rPr>
              <a:t>terroir</a:t>
            </a:r>
            <a:r>
              <a:rPr lang="en" sz="2800">
                <a:solidFill>
                  <a:srgbClr val="202124"/>
                </a:solidFill>
                <a:highlight>
                  <a:srgbClr val="FFFFFF"/>
                </a:highlight>
                <a:latin typeface="Roboto"/>
                <a:ea typeface="Roboto"/>
                <a:cs typeface="Roboto"/>
                <a:sym typeface="Roboto"/>
              </a:rPr>
              <a:t> of wine has a clear-cut</a:t>
            </a:r>
            <a:endParaRPr sz="2800">
              <a:solidFill>
                <a:srgbClr val="202124"/>
              </a:solidFill>
              <a:highlight>
                <a:srgbClr val="FFFFFF"/>
              </a:highlight>
              <a:latin typeface="Roboto"/>
              <a:ea typeface="Roboto"/>
              <a:cs typeface="Roboto"/>
              <a:sym typeface="Roboto"/>
            </a:endParaRPr>
          </a:p>
          <a:p>
            <a:pPr marL="457200" lvl="0" indent="0" algn="l" rtl="0">
              <a:lnSpc>
                <a:spcPct val="115000"/>
              </a:lnSpc>
              <a:spcBef>
                <a:spcPts val="300"/>
              </a:spcBef>
              <a:spcAft>
                <a:spcPts val="0"/>
              </a:spcAft>
              <a:buNone/>
            </a:pPr>
            <a:r>
              <a:rPr lang="en" sz="2800">
                <a:solidFill>
                  <a:srgbClr val="202124"/>
                </a:solidFill>
                <a:highlight>
                  <a:srgbClr val="FFFFFF"/>
                </a:highlight>
                <a:latin typeface="Roboto"/>
                <a:ea typeface="Roboto"/>
                <a:cs typeface="Roboto"/>
                <a:sym typeface="Roboto"/>
              </a:rPr>
              <a:t> influence on the wine...</a:t>
            </a:r>
            <a:endParaRPr sz="2800">
              <a:solidFill>
                <a:srgbClr val="202124"/>
              </a:solidFill>
              <a:highlight>
                <a:srgbClr val="FFFFFF"/>
              </a:highlight>
              <a:latin typeface="Roboto"/>
              <a:ea typeface="Roboto"/>
              <a:cs typeface="Roboto"/>
              <a:sym typeface="Roboto"/>
            </a:endParaRPr>
          </a:p>
          <a:p>
            <a:pPr marL="457200" lvl="0" indent="0" algn="l" rtl="0">
              <a:lnSpc>
                <a:spcPct val="115000"/>
              </a:lnSpc>
              <a:spcBef>
                <a:spcPts val="300"/>
              </a:spcBef>
              <a:spcAft>
                <a:spcPts val="0"/>
              </a:spcAft>
              <a:buNone/>
            </a:pPr>
            <a:r>
              <a:rPr lang="en" sz="2800">
                <a:solidFill>
                  <a:srgbClr val="202124"/>
                </a:solidFill>
                <a:highlight>
                  <a:srgbClr val="FFFFFF"/>
                </a:highlight>
                <a:latin typeface="Roboto"/>
                <a:ea typeface="Roboto"/>
                <a:cs typeface="Roboto"/>
                <a:sym typeface="Roboto"/>
              </a:rPr>
              <a:t>* Climate (weather) and Soil </a:t>
            </a:r>
            <a:endParaRPr sz="2800">
              <a:solidFill>
                <a:srgbClr val="202124"/>
              </a:solidFill>
              <a:highlight>
                <a:srgbClr val="FFFFFF"/>
              </a:highlight>
              <a:latin typeface="Roboto"/>
              <a:ea typeface="Roboto"/>
              <a:cs typeface="Roboto"/>
              <a:sym typeface="Roboto"/>
            </a:endParaRPr>
          </a:p>
          <a:p>
            <a:pPr marL="457200" lvl="0" indent="-406400" algn="l" rtl="0">
              <a:lnSpc>
                <a:spcPct val="115000"/>
              </a:lnSpc>
              <a:spcBef>
                <a:spcPts val="300"/>
              </a:spcBef>
              <a:spcAft>
                <a:spcPts val="0"/>
              </a:spcAft>
              <a:buClr>
                <a:srgbClr val="202124"/>
              </a:buClr>
              <a:buSzPts val="2800"/>
              <a:buFont typeface="Roboto"/>
              <a:buChar char="●"/>
            </a:pPr>
            <a:r>
              <a:rPr lang="en" sz="2800">
                <a:solidFill>
                  <a:srgbClr val="202124"/>
                </a:solidFill>
                <a:highlight>
                  <a:srgbClr val="FFFFFF"/>
                </a:highlight>
                <a:latin typeface="Roboto"/>
                <a:ea typeface="Roboto"/>
                <a:cs typeface="Roboto"/>
                <a:sym typeface="Roboto"/>
              </a:rPr>
              <a:t>Temperatures and</a:t>
            </a:r>
            <a:endParaRPr sz="2800">
              <a:solidFill>
                <a:srgbClr val="202124"/>
              </a:solidFill>
              <a:highlight>
                <a:srgbClr val="FFFFFF"/>
              </a:highlight>
              <a:latin typeface="Roboto"/>
              <a:ea typeface="Roboto"/>
              <a:cs typeface="Roboto"/>
              <a:sym typeface="Roboto"/>
            </a:endParaRPr>
          </a:p>
          <a:p>
            <a:pPr marL="457200" lvl="0" indent="0" algn="l" rtl="0">
              <a:lnSpc>
                <a:spcPct val="115000"/>
              </a:lnSpc>
              <a:spcBef>
                <a:spcPts val="300"/>
              </a:spcBef>
              <a:spcAft>
                <a:spcPts val="0"/>
              </a:spcAft>
              <a:buNone/>
            </a:pPr>
            <a:r>
              <a:rPr lang="en" sz="2800">
                <a:solidFill>
                  <a:srgbClr val="202124"/>
                </a:solidFill>
                <a:highlight>
                  <a:srgbClr val="FFFFFF"/>
                </a:highlight>
                <a:latin typeface="Roboto"/>
                <a:ea typeface="Roboto"/>
                <a:cs typeface="Roboto"/>
                <a:sym typeface="Roboto"/>
              </a:rPr>
              <a:t> the amount of Sunlight. ...</a:t>
            </a:r>
            <a:endParaRPr sz="2800">
              <a:solidFill>
                <a:srgbClr val="202124"/>
              </a:solidFill>
              <a:highlight>
                <a:srgbClr val="FFFFFF"/>
              </a:highlight>
              <a:latin typeface="Roboto"/>
              <a:ea typeface="Roboto"/>
              <a:cs typeface="Roboto"/>
              <a:sym typeface="Roboto"/>
            </a:endParaRPr>
          </a:p>
          <a:p>
            <a:pPr marL="457200" lvl="0" indent="-406400" algn="l" rtl="0">
              <a:lnSpc>
                <a:spcPct val="115000"/>
              </a:lnSpc>
              <a:spcBef>
                <a:spcPts val="300"/>
              </a:spcBef>
              <a:spcAft>
                <a:spcPts val="0"/>
              </a:spcAft>
              <a:buClr>
                <a:srgbClr val="202124"/>
              </a:buClr>
              <a:buSzPts val="2800"/>
              <a:buFont typeface="Roboto"/>
              <a:buChar char="●"/>
            </a:pPr>
            <a:r>
              <a:rPr lang="en" sz="2800">
                <a:solidFill>
                  <a:srgbClr val="202124"/>
                </a:solidFill>
                <a:highlight>
                  <a:srgbClr val="FFFFFF"/>
                </a:highlight>
                <a:latin typeface="Roboto"/>
                <a:ea typeface="Roboto"/>
                <a:cs typeface="Roboto"/>
                <a:sym typeface="Roboto"/>
              </a:rPr>
              <a:t>Winemaking Practices. ...</a:t>
            </a:r>
            <a:endParaRPr sz="2800">
              <a:solidFill>
                <a:srgbClr val="202124"/>
              </a:solidFill>
              <a:highlight>
                <a:srgbClr val="FFFFFF"/>
              </a:highlight>
              <a:latin typeface="Roboto"/>
              <a:ea typeface="Roboto"/>
              <a:cs typeface="Roboto"/>
              <a:sym typeface="Roboto"/>
            </a:endParaRPr>
          </a:p>
        </p:txBody>
      </p:sp>
      <p:sp>
        <p:nvSpPr>
          <p:cNvPr id="103" name="Google Shape;103;p18"/>
          <p:cNvSpPr txBox="1"/>
          <p:nvPr/>
        </p:nvSpPr>
        <p:spPr>
          <a:xfrm>
            <a:off x="390900" y="154300"/>
            <a:ext cx="8260500" cy="123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rgbClr val="202124"/>
                </a:solidFill>
                <a:highlight>
                  <a:srgbClr val="FFFFFF"/>
                </a:highlight>
                <a:latin typeface="Roboto"/>
                <a:ea typeface="Roboto"/>
                <a:cs typeface="Roboto"/>
                <a:sym typeface="Roboto"/>
              </a:rPr>
              <a:t>  </a:t>
            </a:r>
            <a:r>
              <a:rPr lang="en" sz="3400" b="1">
                <a:solidFill>
                  <a:srgbClr val="202124"/>
                </a:solidFill>
                <a:highlight>
                  <a:srgbClr val="FFFFFF"/>
                </a:highlight>
                <a:latin typeface="Roboto"/>
                <a:ea typeface="Roboto"/>
                <a:cs typeface="Roboto"/>
                <a:sym typeface="Roboto"/>
              </a:rPr>
              <a:t>The Other Factors That Contribute to Wine Quality:</a:t>
            </a:r>
            <a:endParaRPr sz="3400">
              <a:latin typeface="Roboto"/>
              <a:ea typeface="Roboto"/>
              <a:cs typeface="Roboto"/>
              <a:sym typeface="Roboto"/>
            </a:endParaRPr>
          </a:p>
        </p:txBody>
      </p:sp>
      <p:pic>
        <p:nvPicPr>
          <p:cNvPr id="104" name="Google Shape;104;p18"/>
          <p:cNvPicPr preferRelativeResize="0"/>
          <p:nvPr/>
        </p:nvPicPr>
        <p:blipFill rotWithShape="1">
          <a:blip r:embed="rId3">
            <a:alphaModFix/>
          </a:blip>
          <a:srcRect r="8825"/>
          <a:stretch/>
        </p:blipFill>
        <p:spPr>
          <a:xfrm>
            <a:off x="6354399" y="826625"/>
            <a:ext cx="2636525" cy="1928824"/>
          </a:xfrm>
          <a:prstGeom prst="rect">
            <a:avLst/>
          </a:prstGeom>
          <a:noFill/>
          <a:ln>
            <a:noFill/>
          </a:ln>
        </p:spPr>
      </p:pic>
      <p:pic>
        <p:nvPicPr>
          <p:cNvPr id="105" name="Google Shape;105;p18"/>
          <p:cNvPicPr preferRelativeResize="0"/>
          <p:nvPr/>
        </p:nvPicPr>
        <p:blipFill rotWithShape="1">
          <a:blip r:embed="rId4">
            <a:alphaModFix/>
          </a:blip>
          <a:srcRect l="6061" r="24028" b="13359"/>
          <a:stretch/>
        </p:blipFill>
        <p:spPr>
          <a:xfrm>
            <a:off x="6389125" y="2814150"/>
            <a:ext cx="2567074" cy="2118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19"/>
          <p:cNvPicPr preferRelativeResize="0"/>
          <p:nvPr/>
        </p:nvPicPr>
        <p:blipFill>
          <a:blip r:embed="rId3">
            <a:alphaModFix/>
          </a:blip>
          <a:stretch>
            <a:fillRect/>
          </a:stretch>
        </p:blipFill>
        <p:spPr>
          <a:xfrm>
            <a:off x="2173750" y="223850"/>
            <a:ext cx="3265025" cy="2939800"/>
          </a:xfrm>
          <a:prstGeom prst="rect">
            <a:avLst/>
          </a:prstGeom>
          <a:noFill/>
          <a:ln>
            <a:noFill/>
          </a:ln>
        </p:spPr>
      </p:pic>
      <p:sp>
        <p:nvSpPr>
          <p:cNvPr id="111" name="Google Shape;111;p19"/>
          <p:cNvSpPr txBox="1"/>
          <p:nvPr/>
        </p:nvSpPr>
        <p:spPr>
          <a:xfrm>
            <a:off x="346975" y="346975"/>
            <a:ext cx="2694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latin typeface="Roboto"/>
                <a:ea typeface="Roboto"/>
                <a:cs typeface="Roboto"/>
                <a:sym typeface="Roboto"/>
              </a:rPr>
              <a:t>Step 4</a:t>
            </a:r>
            <a:endParaRPr sz="3000">
              <a:latin typeface="Roboto"/>
              <a:ea typeface="Roboto"/>
              <a:cs typeface="Roboto"/>
              <a:sym typeface="Roboto"/>
            </a:endParaRPr>
          </a:p>
        </p:txBody>
      </p:sp>
      <p:sp>
        <p:nvSpPr>
          <p:cNvPr id="112" name="Google Shape;112;p19"/>
          <p:cNvSpPr txBox="1"/>
          <p:nvPr/>
        </p:nvSpPr>
        <p:spPr>
          <a:xfrm>
            <a:off x="5847675" y="387800"/>
            <a:ext cx="30309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Roboto"/>
                <a:ea typeface="Roboto"/>
                <a:cs typeface="Roboto"/>
                <a:sym typeface="Roboto"/>
              </a:rPr>
              <a:t>Perform Tests or Experiments.</a:t>
            </a:r>
            <a:endParaRPr sz="2400">
              <a:latin typeface="Roboto"/>
              <a:ea typeface="Roboto"/>
              <a:cs typeface="Roboto"/>
              <a:sym typeface="Roboto"/>
            </a:endParaRPr>
          </a:p>
        </p:txBody>
      </p:sp>
      <p:sp>
        <p:nvSpPr>
          <p:cNvPr id="113" name="Google Shape;113;p19"/>
          <p:cNvSpPr txBox="1"/>
          <p:nvPr/>
        </p:nvSpPr>
        <p:spPr>
          <a:xfrm>
            <a:off x="622525" y="3316750"/>
            <a:ext cx="8041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a:latin typeface="Roboto"/>
                <a:ea typeface="Roboto"/>
                <a:cs typeface="Roboto"/>
                <a:sym typeface="Roboto"/>
              </a:rPr>
              <a:t>This is where you come in…..</a:t>
            </a:r>
            <a:endParaRPr sz="3600">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p:nvPr/>
        </p:nvSpPr>
        <p:spPr>
          <a:xfrm>
            <a:off x="204100" y="156300"/>
            <a:ext cx="6942000" cy="498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Roboto"/>
                <a:ea typeface="Roboto"/>
                <a:cs typeface="Roboto"/>
                <a:sym typeface="Roboto"/>
              </a:rPr>
              <a:t>During our experiment(s): </a:t>
            </a:r>
            <a:endParaRPr sz="2400">
              <a:latin typeface="Roboto"/>
              <a:ea typeface="Roboto"/>
              <a:cs typeface="Roboto"/>
              <a:sym typeface="Roboto"/>
            </a:endParaRPr>
          </a:p>
          <a:p>
            <a:pPr marL="0" lvl="0" indent="0" algn="l" rtl="0">
              <a:spcBef>
                <a:spcPts val="0"/>
              </a:spcBef>
              <a:spcAft>
                <a:spcPts val="0"/>
              </a:spcAft>
              <a:buNone/>
            </a:pPr>
            <a:endParaRPr sz="2400">
              <a:latin typeface="Roboto"/>
              <a:ea typeface="Roboto"/>
              <a:cs typeface="Roboto"/>
              <a:sym typeface="Roboto"/>
            </a:endParaRPr>
          </a:p>
          <a:p>
            <a:pPr marL="457200" lvl="0" indent="-368300" algn="l" rtl="0">
              <a:spcBef>
                <a:spcPts val="0"/>
              </a:spcBef>
              <a:spcAft>
                <a:spcPts val="0"/>
              </a:spcAft>
              <a:buSzPts val="2200"/>
              <a:buFont typeface="Roboto"/>
              <a:buChar char="●"/>
            </a:pPr>
            <a:r>
              <a:rPr lang="en" sz="2200">
                <a:latin typeface="Roboto"/>
                <a:ea typeface="Roboto"/>
                <a:cs typeface="Roboto"/>
                <a:sym typeface="Roboto"/>
              </a:rPr>
              <a:t>Our “constant” will be the grape varietals. As well as the winemaking practices. As well as all of you, our tasters. </a:t>
            </a:r>
            <a:endParaRPr sz="2200">
              <a:latin typeface="Roboto"/>
              <a:ea typeface="Roboto"/>
              <a:cs typeface="Roboto"/>
              <a:sym typeface="Roboto"/>
            </a:endParaRPr>
          </a:p>
          <a:p>
            <a:pPr marL="457200" lvl="0" indent="0" algn="l" rtl="0">
              <a:spcBef>
                <a:spcPts val="0"/>
              </a:spcBef>
              <a:spcAft>
                <a:spcPts val="0"/>
              </a:spcAft>
              <a:buNone/>
            </a:pPr>
            <a:endParaRPr sz="2200">
              <a:latin typeface="Roboto"/>
              <a:ea typeface="Roboto"/>
              <a:cs typeface="Roboto"/>
              <a:sym typeface="Roboto"/>
            </a:endParaRPr>
          </a:p>
          <a:p>
            <a:pPr marL="457200" lvl="0" indent="-368300" algn="l" rtl="0">
              <a:spcBef>
                <a:spcPts val="0"/>
              </a:spcBef>
              <a:spcAft>
                <a:spcPts val="0"/>
              </a:spcAft>
              <a:buSzPts val="2200"/>
              <a:buFont typeface="Roboto"/>
              <a:buChar char="●"/>
            </a:pPr>
            <a:r>
              <a:rPr lang="en" sz="2200">
                <a:latin typeface="Roboto"/>
                <a:ea typeface="Roboto"/>
                <a:cs typeface="Roboto"/>
                <a:sym typeface="Roboto"/>
              </a:rPr>
              <a:t>Our “variable” is that the wines are grown and processed/produced  on opposite coasts. </a:t>
            </a:r>
            <a:endParaRPr sz="2200">
              <a:latin typeface="Roboto"/>
              <a:ea typeface="Roboto"/>
              <a:cs typeface="Roboto"/>
              <a:sym typeface="Roboto"/>
            </a:endParaRPr>
          </a:p>
          <a:p>
            <a:pPr marL="457200" lvl="0" indent="0" algn="l" rtl="0">
              <a:spcBef>
                <a:spcPts val="0"/>
              </a:spcBef>
              <a:spcAft>
                <a:spcPts val="0"/>
              </a:spcAft>
              <a:buNone/>
            </a:pPr>
            <a:endParaRPr sz="2200">
              <a:latin typeface="Roboto"/>
              <a:ea typeface="Roboto"/>
              <a:cs typeface="Roboto"/>
              <a:sym typeface="Roboto"/>
            </a:endParaRPr>
          </a:p>
          <a:p>
            <a:pPr marL="457200" lvl="0" indent="-368300" algn="l" rtl="0">
              <a:spcBef>
                <a:spcPts val="0"/>
              </a:spcBef>
              <a:spcAft>
                <a:spcPts val="0"/>
              </a:spcAft>
              <a:buSzPts val="2200"/>
              <a:buFont typeface="Roboto"/>
              <a:buChar char="●"/>
            </a:pPr>
            <a:r>
              <a:rPr lang="en" sz="2200">
                <a:latin typeface="Roboto"/>
                <a:ea typeface="Roboto"/>
                <a:cs typeface="Roboto"/>
                <a:sym typeface="Roboto"/>
              </a:rPr>
              <a:t>Blind Tastings for each pair of wines. Try keeping them in the order we pour them for you. I will ask our “question” for each round and reveal which coast is which wine at the end of each pair. We will also be voting for our preferred of each round. </a:t>
            </a:r>
            <a:endParaRPr sz="2200">
              <a:latin typeface="Roboto"/>
              <a:ea typeface="Roboto"/>
              <a:cs typeface="Roboto"/>
              <a:sym typeface="Roboto"/>
            </a:endParaRPr>
          </a:p>
        </p:txBody>
      </p:sp>
      <p:pic>
        <p:nvPicPr>
          <p:cNvPr id="119" name="Google Shape;119;p20"/>
          <p:cNvPicPr preferRelativeResize="0"/>
          <p:nvPr/>
        </p:nvPicPr>
        <p:blipFill rotWithShape="1">
          <a:blip r:embed="rId3">
            <a:alphaModFix/>
          </a:blip>
          <a:srcRect r="14339" b="7467"/>
          <a:stretch/>
        </p:blipFill>
        <p:spPr>
          <a:xfrm>
            <a:off x="7076525" y="1223475"/>
            <a:ext cx="1823677" cy="24760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21"/>
          <p:cNvPicPr preferRelativeResize="0"/>
          <p:nvPr/>
        </p:nvPicPr>
        <p:blipFill>
          <a:blip r:embed="rId3">
            <a:alphaModFix/>
          </a:blip>
          <a:stretch>
            <a:fillRect/>
          </a:stretch>
        </p:blipFill>
        <p:spPr>
          <a:xfrm>
            <a:off x="152400" y="152400"/>
            <a:ext cx="4476749" cy="4570650"/>
          </a:xfrm>
          <a:prstGeom prst="rect">
            <a:avLst/>
          </a:prstGeom>
          <a:noFill/>
          <a:ln>
            <a:noFill/>
          </a:ln>
        </p:spPr>
      </p:pic>
      <p:sp>
        <p:nvSpPr>
          <p:cNvPr id="125" name="Google Shape;125;p21"/>
          <p:cNvSpPr txBox="1"/>
          <p:nvPr/>
        </p:nvSpPr>
        <p:spPr>
          <a:xfrm>
            <a:off x="6255875" y="2388050"/>
            <a:ext cx="5878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126" name="Google Shape;126;p21"/>
          <p:cNvSpPr txBox="1"/>
          <p:nvPr/>
        </p:nvSpPr>
        <p:spPr>
          <a:xfrm>
            <a:off x="4674050" y="204100"/>
            <a:ext cx="4133100" cy="4248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latin typeface="Roboto"/>
                <a:ea typeface="Roboto"/>
                <a:cs typeface="Roboto"/>
                <a:sym typeface="Roboto"/>
              </a:rPr>
              <a:t>Now for the wines:</a:t>
            </a:r>
            <a:endParaRPr sz="2200">
              <a:latin typeface="Roboto"/>
              <a:ea typeface="Roboto"/>
              <a:cs typeface="Roboto"/>
              <a:sym typeface="Roboto"/>
            </a:endParaRPr>
          </a:p>
          <a:p>
            <a:pPr marL="0" lvl="0" indent="0" algn="l" rtl="0">
              <a:spcBef>
                <a:spcPts val="0"/>
              </a:spcBef>
              <a:spcAft>
                <a:spcPts val="0"/>
              </a:spcAft>
              <a:buNone/>
            </a:pPr>
            <a:endParaRPr sz="2200">
              <a:latin typeface="Roboto"/>
              <a:ea typeface="Roboto"/>
              <a:cs typeface="Roboto"/>
              <a:sym typeface="Roboto"/>
            </a:endParaRPr>
          </a:p>
          <a:p>
            <a:pPr marL="0" lvl="0" indent="0" algn="l" rtl="0">
              <a:spcBef>
                <a:spcPts val="0"/>
              </a:spcBef>
              <a:spcAft>
                <a:spcPts val="0"/>
              </a:spcAft>
              <a:buNone/>
            </a:pPr>
            <a:r>
              <a:rPr lang="en" sz="2200">
                <a:latin typeface="Roboto"/>
                <a:ea typeface="Roboto"/>
                <a:cs typeface="Roboto"/>
                <a:sym typeface="Roboto"/>
              </a:rPr>
              <a:t>First pair will be </a:t>
            </a:r>
            <a:r>
              <a:rPr lang="en" sz="2200" u="sng">
                <a:latin typeface="Roboto"/>
                <a:ea typeface="Roboto"/>
                <a:cs typeface="Roboto"/>
                <a:sym typeface="Roboto"/>
              </a:rPr>
              <a:t>Chardonnay</a:t>
            </a:r>
            <a:endParaRPr sz="2200">
              <a:latin typeface="Roboto"/>
              <a:ea typeface="Roboto"/>
              <a:cs typeface="Roboto"/>
              <a:sym typeface="Roboto"/>
            </a:endParaRPr>
          </a:p>
          <a:p>
            <a:pPr marL="0" lvl="0" indent="0" algn="l" rtl="0">
              <a:spcBef>
                <a:spcPts val="0"/>
              </a:spcBef>
              <a:spcAft>
                <a:spcPts val="0"/>
              </a:spcAft>
              <a:buNone/>
            </a:pPr>
            <a:endParaRPr sz="2200">
              <a:latin typeface="Roboto"/>
              <a:ea typeface="Roboto"/>
              <a:cs typeface="Roboto"/>
              <a:sym typeface="Roboto"/>
            </a:endParaRPr>
          </a:p>
          <a:p>
            <a:pPr marL="0" lvl="0" indent="0" algn="l" rtl="0">
              <a:spcBef>
                <a:spcPts val="0"/>
              </a:spcBef>
              <a:spcAft>
                <a:spcPts val="0"/>
              </a:spcAft>
              <a:buNone/>
            </a:pPr>
            <a:r>
              <a:rPr lang="en" sz="2200">
                <a:latin typeface="Roboto"/>
                <a:ea typeface="Roboto"/>
                <a:cs typeface="Roboto"/>
                <a:sym typeface="Roboto"/>
              </a:rPr>
              <a:t>Second pair will be  </a:t>
            </a:r>
            <a:r>
              <a:rPr lang="en" sz="2200" u="sng">
                <a:latin typeface="Roboto"/>
                <a:ea typeface="Roboto"/>
                <a:cs typeface="Roboto"/>
                <a:sym typeface="Roboto"/>
              </a:rPr>
              <a:t>Barbera</a:t>
            </a:r>
            <a:endParaRPr sz="2200" u="sng">
              <a:latin typeface="Roboto"/>
              <a:ea typeface="Roboto"/>
              <a:cs typeface="Roboto"/>
              <a:sym typeface="Roboto"/>
            </a:endParaRPr>
          </a:p>
          <a:p>
            <a:pPr marL="0" lvl="0" indent="0" algn="l" rtl="0">
              <a:spcBef>
                <a:spcPts val="0"/>
              </a:spcBef>
              <a:spcAft>
                <a:spcPts val="0"/>
              </a:spcAft>
              <a:buNone/>
            </a:pPr>
            <a:endParaRPr sz="2200">
              <a:latin typeface="Roboto"/>
              <a:ea typeface="Roboto"/>
              <a:cs typeface="Roboto"/>
              <a:sym typeface="Roboto"/>
            </a:endParaRPr>
          </a:p>
          <a:p>
            <a:pPr marL="0" lvl="0" indent="0" algn="l" rtl="0">
              <a:spcBef>
                <a:spcPts val="0"/>
              </a:spcBef>
              <a:spcAft>
                <a:spcPts val="0"/>
              </a:spcAft>
              <a:buNone/>
            </a:pPr>
            <a:r>
              <a:rPr lang="en" sz="2200">
                <a:latin typeface="Roboto"/>
                <a:ea typeface="Roboto"/>
                <a:cs typeface="Roboto"/>
                <a:sym typeface="Roboto"/>
              </a:rPr>
              <a:t>Third pair will be a </a:t>
            </a:r>
            <a:r>
              <a:rPr lang="en" sz="2200" u="sng">
                <a:latin typeface="Roboto"/>
                <a:ea typeface="Roboto"/>
                <a:cs typeface="Roboto"/>
                <a:sym typeface="Roboto"/>
              </a:rPr>
              <a:t>Pinot Noir </a:t>
            </a:r>
            <a:endParaRPr sz="2200" u="sng">
              <a:latin typeface="Roboto"/>
              <a:ea typeface="Roboto"/>
              <a:cs typeface="Roboto"/>
              <a:sym typeface="Roboto"/>
            </a:endParaRPr>
          </a:p>
          <a:p>
            <a:pPr marL="0" lvl="0" indent="0" algn="l" rtl="0">
              <a:spcBef>
                <a:spcPts val="0"/>
              </a:spcBef>
              <a:spcAft>
                <a:spcPts val="0"/>
              </a:spcAft>
              <a:buNone/>
            </a:pPr>
            <a:endParaRPr sz="2200" u="sng">
              <a:latin typeface="Roboto"/>
              <a:ea typeface="Roboto"/>
              <a:cs typeface="Roboto"/>
              <a:sym typeface="Roboto"/>
            </a:endParaRPr>
          </a:p>
          <a:p>
            <a:pPr marL="0" lvl="0" indent="0" algn="l" rtl="0">
              <a:spcBef>
                <a:spcPts val="0"/>
              </a:spcBef>
              <a:spcAft>
                <a:spcPts val="0"/>
              </a:spcAft>
              <a:buNone/>
            </a:pPr>
            <a:r>
              <a:rPr lang="en" sz="2200">
                <a:latin typeface="Roboto"/>
                <a:ea typeface="Roboto"/>
                <a:cs typeface="Roboto"/>
                <a:sym typeface="Roboto"/>
              </a:rPr>
              <a:t>Our Bonus wine will not be part of our experiment  but it will be poured with the last pair. </a:t>
            </a:r>
            <a:endParaRPr sz="2200">
              <a:latin typeface="Roboto"/>
              <a:ea typeface="Roboto"/>
              <a:cs typeface="Roboto"/>
              <a:sym typeface="Roboto"/>
            </a:endParaRPr>
          </a:p>
          <a:p>
            <a:pPr marL="0" lvl="0" indent="0" algn="l" rtl="0">
              <a:spcBef>
                <a:spcPts val="0"/>
              </a:spcBef>
              <a:spcAft>
                <a:spcPts val="0"/>
              </a:spcAft>
              <a:buNone/>
            </a:pPr>
            <a:endParaRPr sz="2200">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2462</Words>
  <Application>Microsoft Macintosh PowerPoint</Application>
  <PresentationFormat>On-screen Show (16:9)</PresentationFormat>
  <Paragraphs>145</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Roboto</vt:lpstr>
      <vt:lpstr>Georgia</vt:lpstr>
      <vt:lpstr>Lora</vt:lpstr>
      <vt:lpstr>Times New Roman</vt:lpstr>
      <vt:lpstr>Merriweather</vt:lpstr>
      <vt:lpstr>Paradigm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East Coast </vt:lpstr>
      <vt:lpstr>West Coast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Mike Hyde</cp:lastModifiedBy>
  <cp:revision>1</cp:revision>
  <dcterms:modified xsi:type="dcterms:W3CDTF">2022-05-23T21:57:05Z</dcterms:modified>
</cp:coreProperties>
</file>